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617" r:id="rId2"/>
    <p:sldId id="4691" r:id="rId3"/>
    <p:sldId id="4613" r:id="rId4"/>
    <p:sldId id="4680" r:id="rId5"/>
    <p:sldId id="4688" r:id="rId6"/>
    <p:sldId id="4685" r:id="rId7"/>
    <p:sldId id="4658" r:id="rId8"/>
    <p:sldId id="4660" r:id="rId9"/>
    <p:sldId id="4687" r:id="rId10"/>
    <p:sldId id="4610" r:id="rId11"/>
    <p:sldId id="4615" r:id="rId12"/>
    <p:sldId id="4676" r:id="rId13"/>
    <p:sldId id="4616"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F8F"/>
    <a:srgbClr val="FFCCFF"/>
    <a:srgbClr val="C4D79B"/>
    <a:srgbClr val="DDDDDD"/>
    <a:srgbClr val="000000"/>
    <a:srgbClr val="92CD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04" autoAdjust="0"/>
    <p:restoredTop sz="94660"/>
  </p:normalViewPr>
  <p:slideViewPr>
    <p:cSldViewPr snapToGrid="0" showGuides="1">
      <p:cViewPr varScale="1">
        <p:scale>
          <a:sx n="137" d="100"/>
          <a:sy n="137" d="100"/>
        </p:scale>
        <p:origin x="128" y="148"/>
      </p:cViewPr>
      <p:guideLst>
        <p:guide orient="horz" pos="2160"/>
        <p:guide pos="3817"/>
      </p:guideLst>
    </p:cSldViewPr>
  </p:slideViewPr>
  <p:notesTextViewPr>
    <p:cViewPr>
      <p:scale>
        <a:sx n="1" d="1"/>
        <a:sy n="1" d="1"/>
      </p:scale>
      <p:origin x="0" y="0"/>
    </p:cViewPr>
  </p:notesTextViewPr>
  <p:sorterViewPr>
    <p:cViewPr>
      <p:scale>
        <a:sx n="97" d="100"/>
        <a:sy n="9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absv20.ad.win.bc-extra.net\&#24195;&#21578;&#37096;\&#12477;&#12522;&#12517;&#12540;&#12471;&#12519;&#12531;&#12469;&#12540;&#12499;&#12473;&#35506;\01_&#12383;&#12414;&#12402;&#12424;\&#12383;&#12414;&#12402;&#12424;&#24195;&#21578;&#20225;&#30011;\&#12304;&#31038;&#22806;&#31192;&#12305;&#26032;&#21109;&#21002;&#12395;&#12416;&#12369;&#12390;\&#21942;&#26989;&#12469;&#12509;&#12540;&#12488;&#29992;_&#35519;&#26619;&#32080;&#26524;\&#12525;&#12540;&#12487;&#12540;&#12479;\&#38291;&#25509;&#24066;&#22580;\&#9313;&#32654;&#23481;&#12539;&#39154;&#26009;&#12539;&#39135;&#21697;&#12539;&#26085;&#29992;&#21697;&#12539;&#23429;&#37197;&#12539;&#12469;&#12502;&#12473;&#12463;&#12539;&#12521;&#12452;&#12501;&#12473;&#12479;&#12452;&#12523;\1100288_GT\&#8251;&#22823;&#35199;&#32232;&#38598;&#8251;1100288_GT.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bc0047328\Desktop\&#9632;&#9632;&#9632;&#24195;&#21578;&#35519;&#26619;\&#9632;&#9632;&#9632;&#12383;&#12414;&#12402;&#12424;&#36196;&#12385;&#12419;&#12435;&#65288;&#32946;&#20816;&#65289;&#12464;&#12483;&#12474;%20&#12521;&#12531;&#12461;&#12531;&#12464;\2021&#24180;&#36196;&#12385;&#12419;&#12435;&#12464;&#12483;&#12474;&#12288;2022&#24180;2&#26376;&#30330;&#34920;\&#9632;&#32080;&#26524;\C2\&#12304;&#38598;&#35336;&#12305;2021&#24180;&#32946;&#20816;&#12464;&#12483;&#12474;&#12450;&#12531;&#12465;&#12540;&#12488;%20C2(1109170)_matching_GT.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bc0047328\Desktop\&#9632;&#9632;&#9632;&#24195;&#21578;&#35519;&#26619;\&#9632;&#9632;&#9632;&#12383;&#12414;&#12402;&#12424;&#36196;&#12385;&#12419;&#12435;&#65288;&#32946;&#20816;&#65289;&#12464;&#12483;&#12474;%20&#12521;&#12531;&#12461;&#12531;&#12464;\2021&#24180;&#36196;&#12385;&#12419;&#12435;&#12464;&#12483;&#12474;&#12288;2022&#24180;2&#26376;&#30330;&#34920;\&#9632;&#32080;&#26524;\C2\&#12304;&#38598;&#35336;&#12305;2021&#24180;&#32946;&#20816;&#12464;&#12483;&#12474;&#12450;&#12531;&#12465;&#12540;&#12488;%20C2(1109170)_matching_GT.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absv20.ad.win.bc-extra.net\&#24195;&#21578;&#37096;\&#12477;&#12522;&#12517;&#12540;&#12471;&#12519;&#12531;&#12469;&#12540;&#12499;&#12473;&#35506;\01_&#12383;&#12414;&#12402;&#12424;\&#12383;&#12414;&#12402;&#12424;&#24195;&#21578;&#20225;&#30011;\&#12304;&#31038;&#22806;&#31192;&#12305;&#26032;&#21109;&#21002;&#12395;&#12416;&#12369;&#12390;\&#21942;&#26989;&#12469;&#12509;&#12540;&#12488;&#29992;_&#35519;&#26619;&#32080;&#26524;\&#12525;&#12540;&#12487;&#12540;&#12479;\&#38291;&#25509;&#24066;&#22580;\&#9313;&#32654;&#23481;&#12539;&#39154;&#26009;&#12539;&#39135;&#21697;&#12539;&#26085;&#29992;&#21697;&#12539;&#23429;&#37197;&#12539;&#12469;&#12502;&#12473;&#12463;&#12539;&#12521;&#12452;&#12501;&#12473;&#12479;&#12452;&#12523;\1100288_GT\&#8251;&#22823;&#35199;&#32232;&#38598;&#8251;1100288_GT.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absv20.ad.win.bc-extra.net\&#24195;&#21578;&#37096;\&#12477;&#12522;&#12517;&#12540;&#12471;&#12519;&#12531;&#12469;&#12540;&#12499;&#12473;&#35506;\01_&#12383;&#12414;&#12402;&#12424;\&#12383;&#12414;&#12402;&#12424;&#24195;&#21578;&#20225;&#30011;\&#12304;&#31038;&#22806;&#31192;&#12305;&#26032;&#21109;&#21002;&#12395;&#12416;&#12369;&#12390;\&#21942;&#26989;&#12469;&#12509;&#12540;&#12488;&#29992;_&#35519;&#26619;&#32080;&#26524;\&#12525;&#12540;&#12487;&#12540;&#12479;\&#38291;&#25509;&#24066;&#22580;\&#9313;&#32654;&#23481;&#12539;&#39154;&#26009;&#12539;&#39135;&#21697;&#12539;&#26085;&#29992;&#21697;&#12539;&#23429;&#37197;&#12539;&#12469;&#12502;&#12473;&#12463;&#12539;&#12521;&#12452;&#12501;&#12473;&#12479;&#12452;&#12523;\1100288_GT\&#12463;&#12525;&#12473;&#38598;&#35336;&#12288;&#35242;&#24180;&#40802;&#12288;&#23376;&#24180;&#40802;&#12288;1100288_20211208_1749_Cross_n1&#1228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absv20.ad.win.bc-extra.net\&#24195;&#21578;&#37096;\&#12477;&#12522;&#12517;&#12540;&#12471;&#12519;&#12531;&#12469;&#12540;&#12499;&#12473;&#35506;\01_&#12383;&#12414;&#12402;&#12424;\&#12383;&#12414;&#12402;&#12424;&#24195;&#21578;&#20225;&#30011;\&#12304;&#31038;&#22806;&#31192;&#12305;&#26032;&#21109;&#21002;&#12395;&#12416;&#12369;&#12390;\&#21942;&#26989;&#12469;&#12509;&#12540;&#12488;&#29992;_&#35519;&#26619;&#32080;&#26524;\&#12525;&#12540;&#12487;&#12540;&#12479;\&#38291;&#25509;&#24066;&#22580;\&#9313;&#32654;&#23481;&#12539;&#39154;&#26009;&#12539;&#39135;&#21697;&#12539;&#26085;&#29992;&#21697;&#12539;&#23429;&#37197;&#12539;&#12469;&#12502;&#12473;&#12463;&#12539;&#12521;&#12452;&#12501;&#12473;&#12479;&#12452;&#12523;\1100288_GT\&#12463;&#12525;&#12473;&#38598;&#35336;&#12288;&#35242;&#24180;&#40802;&#12288;&#23376;&#24180;&#40802;&#12288;1100288_20211208_1749_Cross_n1&#12288;.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bc0047328\Desktop\&#9632;&#21338;&#22577;&#22530;&#21193;&#24375;&#20250;&#12288;&#23713;&#23822;&#12373;&#12435;\&#12463;&#12525;&#12473;&#38598;&#35336;&#12288;&#35242;&#24180;&#40802;&#12288;&#23376;&#24180;&#40802;&#12288;1100288_20211208_1749_Cross_n1&#12288;.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bc0047328\Desktop\&#9632;&#21338;&#22577;&#22530;&#21193;&#24375;&#20250;&#12288;&#23713;&#23822;&#12373;&#12435;\&#12463;&#12525;&#12473;&#38598;&#35336;&#12288;&#35242;&#24180;&#40802;&#12288;&#23376;&#24180;&#40802;&#12288;1100288_20211208_1749_Cross_n1&#12288;.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oleObject" Target="file:///C:\Users\bc0047328\Desktop\&#9632;&#9632;&#9632;&#24195;&#21578;&#35519;&#26619;\&#9632;&#9632;&#9632;&#12383;&#12414;&#12402;&#12424;&#36196;&#12385;&#12419;&#12435;&#65288;&#32946;&#20816;&#65289;&#12464;&#12483;&#12474;%20&#12521;&#12531;&#12461;&#12531;&#12464;\2021&#24180;&#36196;&#12385;&#12419;&#12435;&#12464;&#12483;&#12474;&#12288;2022&#24180;2&#26376;&#30330;&#34920;\&#9632;&#32080;&#26524;\C1\&#12304;&#38598;&#35336;&#12305;2021&#24180;&#32946;&#20816;&#12464;&#12483;&#12474;&#12450;&#12531;&#12465;&#12540;&#12488;%20C1(1109472)_matching_GT.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bc0047328\Desktop\&#9632;&#9632;&#9632;&#24195;&#21578;&#35519;&#26619;\&#9632;&#9632;&#9632;&#12383;&#12414;&#12402;&#12424;&#36196;&#12385;&#12419;&#12435;&#65288;&#32946;&#20816;&#65289;&#12464;&#12483;&#12474;%20&#12521;&#12531;&#12461;&#12531;&#12464;\2021&#24180;&#36196;&#12385;&#12419;&#12435;&#12464;&#12483;&#12474;&#12288;2022&#24180;2&#26376;&#30330;&#34920;\&#9632;&#32080;&#26524;\C2\&#12304;&#38598;&#35336;&#12305;2021&#24180;&#32946;&#20816;&#12464;&#12483;&#12474;&#12450;&#12531;&#12465;&#12540;&#12488;%20C2(1109170)_matching_GT.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bc0047328\Desktop\&#9632;&#9632;&#9632;&#24195;&#21578;&#35519;&#26619;\&#9632;&#9632;&#9632;&#12383;&#12414;&#12402;&#12424;&#36196;&#12385;&#12419;&#12435;&#65288;&#32946;&#20816;&#65289;&#12464;&#12483;&#12474;%20&#12521;&#12531;&#12461;&#12531;&#12464;\2021&#24180;&#36196;&#12385;&#12419;&#12435;&#12464;&#12483;&#12474;&#12288;2022&#24180;2&#26376;&#30330;&#34920;\&#9632;&#32080;&#26524;\C2\&#12304;&#38598;&#35336;&#12305;2021&#24180;&#32946;&#20816;&#12464;&#12483;&#12474;&#12450;&#12531;&#12465;&#12540;&#12488;%20C2(1109170)_matching_G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707369359627407"/>
          <c:y val="3.172943252855738E-2"/>
          <c:w val="0.45103275770082751"/>
          <c:h val="0.90719267281603633"/>
        </c:manualLayout>
      </c:layout>
      <c:barChart>
        <c:barDir val="bar"/>
        <c:grouping val="clustered"/>
        <c:varyColors val="0"/>
        <c:ser>
          <c:idx val="0"/>
          <c:order val="0"/>
          <c:spPr>
            <a:solidFill>
              <a:srgbClr val="ED7D3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2-1659-46C2-BB2F-A040FB92A9AC}"/>
                </c:ext>
              </c:extLst>
            </c:dLbl>
            <c:dLbl>
              <c:idx val="3"/>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3-1659-46C2-BB2F-A040FB92A9A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50000"/>
                        <a:lumOff val="50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'%表'!$C$778:$C$784</c:f>
              <c:strCache>
                <c:ptCount val="7"/>
                <c:pt idx="0">
                  <c:v>【家事】食事のしたく</c:v>
                </c:pt>
                <c:pt idx="1">
                  <c:v>【家事】食事の後片付け</c:v>
                </c:pt>
                <c:pt idx="2">
                  <c:v>【家事】買い物</c:v>
                </c:pt>
                <c:pt idx="3">
                  <c:v>【家事】掃除、片づけ</c:v>
                </c:pt>
                <c:pt idx="4">
                  <c:v>【家事】洗濯</c:v>
                </c:pt>
                <c:pt idx="5">
                  <c:v>【家事】洗濯物たたみ、収納</c:v>
                </c:pt>
                <c:pt idx="6">
                  <c:v>【家事】洗濯物のアイロンがけ</c:v>
                </c:pt>
              </c:strCache>
            </c:strRef>
          </c:cat>
          <c:val>
            <c:numRef>
              <c:f>'%表'!$D$778:$D$784</c:f>
              <c:numCache>
                <c:formatCode>0.0</c:formatCode>
                <c:ptCount val="7"/>
                <c:pt idx="0">
                  <c:v>53.5</c:v>
                </c:pt>
                <c:pt idx="1">
                  <c:v>32.299999999999997</c:v>
                </c:pt>
                <c:pt idx="2">
                  <c:v>30.7</c:v>
                </c:pt>
                <c:pt idx="3">
                  <c:v>40.9</c:v>
                </c:pt>
                <c:pt idx="4">
                  <c:v>16.8</c:v>
                </c:pt>
                <c:pt idx="5">
                  <c:v>18.8</c:v>
                </c:pt>
                <c:pt idx="6">
                  <c:v>11.6</c:v>
                </c:pt>
              </c:numCache>
            </c:numRef>
          </c:val>
          <c:extLst>
            <c:ext xmlns:c16="http://schemas.microsoft.com/office/drawing/2014/chart" uri="{C3380CC4-5D6E-409C-BE32-E72D297353CC}">
              <c16:uniqueId val="{00000000-1659-46C2-BB2F-A040FB92A9AC}"/>
            </c:ext>
          </c:extLst>
        </c:ser>
        <c:dLbls>
          <c:showLegendKey val="0"/>
          <c:showVal val="0"/>
          <c:showCatName val="0"/>
          <c:showSerName val="0"/>
          <c:showPercent val="0"/>
          <c:showBubbleSize val="0"/>
        </c:dLbls>
        <c:gapWidth val="182"/>
        <c:axId val="669367944"/>
        <c:axId val="669369912"/>
      </c:barChart>
      <c:catAx>
        <c:axId val="669367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669369912"/>
        <c:crosses val="autoZero"/>
        <c:auto val="1"/>
        <c:lblAlgn val="ctr"/>
        <c:lblOffset val="100"/>
        <c:noMultiLvlLbl val="0"/>
      </c:catAx>
      <c:valAx>
        <c:axId val="669369912"/>
        <c:scaling>
          <c:orientation val="minMax"/>
        </c:scaling>
        <c:delete val="1"/>
        <c:axPos val="b"/>
        <c:majorGridlines>
          <c:spPr>
            <a:ln w="9525" cap="flat" cmpd="sng" algn="ctr">
              <a:solidFill>
                <a:schemeClr val="tx1">
                  <a:lumMod val="15000"/>
                  <a:lumOff val="85000"/>
                </a:schemeClr>
              </a:solidFill>
              <a:round/>
            </a:ln>
            <a:effectLst/>
          </c:spPr>
        </c:majorGridlines>
        <c:numFmt formatCode="0&quot;%&quot;" sourceLinked="0"/>
        <c:majorTickMark val="none"/>
        <c:minorTickMark val="none"/>
        <c:tickLblPos val="nextTo"/>
        <c:crossAx val="669367944"/>
        <c:crosses val="autoZero"/>
        <c:crossBetween val="between"/>
      </c:valAx>
      <c:spPr>
        <a:solidFill>
          <a:srgbClr val="ED7D31">
            <a:lumMod val="20000"/>
            <a:lumOff val="80000"/>
          </a:srgbClr>
        </a:solidFill>
        <a:ln>
          <a:noFill/>
        </a:ln>
        <a:effectLst/>
      </c:spPr>
    </c:plotArea>
    <c:plotVisOnly val="1"/>
    <c:dispBlanksAs val="gap"/>
    <c:showDLblsOverMax val="0"/>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ja-JP" altLang="en-US" sz="1400" dirty="0"/>
              <a:t>たまひよの</a:t>
            </a:r>
            <a:r>
              <a:rPr lang="en-US" altLang="ja-JP" sz="1400" dirty="0"/>
              <a:t>WEB</a:t>
            </a:r>
            <a:r>
              <a:rPr lang="ja-JP" altLang="en-US" sz="1400" dirty="0"/>
              <a:t>サイト</a:t>
            </a:r>
            <a:r>
              <a:rPr lang="ja-JP" sz="1400" dirty="0"/>
              <a:t>をきっかけに</a:t>
            </a:r>
            <a:r>
              <a:rPr lang="ja-JP" altLang="en-US" sz="1400" dirty="0"/>
              <a:t>どんな行動をしたか？</a:t>
            </a:r>
            <a:endParaRPr lang="en-US" sz="1400" dirty="0"/>
          </a:p>
        </c:rich>
      </c:tx>
      <c:layout>
        <c:manualLayout>
          <c:xMode val="edge"/>
          <c:yMode val="edge"/>
          <c:x val="6.9435794177877992E-3"/>
          <c:y val="6.4150567222773106E-3"/>
        </c:manualLayout>
      </c:layout>
      <c:overlay val="0"/>
    </c:title>
    <c:autoTitleDeleted val="0"/>
    <c:plotArea>
      <c:layout>
        <c:manualLayout>
          <c:layoutTarget val="inner"/>
          <c:xMode val="edge"/>
          <c:yMode val="edge"/>
          <c:x val="0.36083231615314049"/>
          <c:y val="0.2680976177622732"/>
          <c:w val="0.8"/>
          <c:h val="0.63481964946818892"/>
        </c:manualLayout>
      </c:layout>
      <c:barChart>
        <c:barDir val="bar"/>
        <c:grouping val="clustered"/>
        <c:varyColors val="0"/>
        <c:ser>
          <c:idx val="0"/>
          <c:order val="0"/>
          <c:tx>
            <c:v/>
          </c:tx>
          <c:spPr>
            <a:solidFill>
              <a:schemeClr val="accent2"/>
            </a:solidFill>
            <a:ln w="12700">
              <a:solidFill>
                <a:srgbClr val="BFBFBF"/>
              </a:solidFill>
            </a:ln>
          </c:spPr>
          <c:invertIfNegative val="0"/>
          <c:dLbls>
            <c:spPr>
              <a:noFill/>
              <a:ln>
                <a:noFill/>
              </a:ln>
              <a:effectLst/>
            </c:spPr>
            <c:txPr>
              <a:bodyPr/>
              <a:lstStyle/>
              <a:p>
                <a:pPr>
                  <a:defRPr sz="1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'%表'!$E$839:$J$839</c:f>
              <c:strCache>
                <c:ptCount val="5"/>
                <c:pt idx="0">
                  <c:v>商品についてネット検索してみた</c:v>
                </c:pt>
                <c:pt idx="1">
                  <c:v>店舗へ商品を見にいった</c:v>
                </c:pt>
                <c:pt idx="2">
                  <c:v>友人・家族と商品の話をした</c:v>
                </c:pt>
                <c:pt idx="3">
                  <c:v>商品を購入した</c:v>
                </c:pt>
                <c:pt idx="4">
                  <c:v>商品を購入して、周りの人へ勧めた</c:v>
                </c:pt>
              </c:strCache>
              <c:extLst/>
            </c:strRef>
          </c:cat>
          <c:val>
            <c:numRef>
              <c:f>'%表'!$E$841:$J$841</c:f>
              <c:numCache>
                <c:formatCode>0.0</c:formatCode>
                <c:ptCount val="5"/>
                <c:pt idx="0">
                  <c:v>35.4</c:v>
                </c:pt>
                <c:pt idx="1">
                  <c:v>9.6999999999999993</c:v>
                </c:pt>
                <c:pt idx="2">
                  <c:v>8.6</c:v>
                </c:pt>
                <c:pt idx="3">
                  <c:v>16</c:v>
                </c:pt>
                <c:pt idx="4">
                  <c:v>1.8</c:v>
                </c:pt>
              </c:numCache>
              <c:extLst/>
            </c:numRef>
          </c:val>
          <c:extLst>
            <c:ext xmlns:c16="http://schemas.microsoft.com/office/drawing/2014/chart" uri="{C3380CC4-5D6E-409C-BE32-E72D297353CC}">
              <c16:uniqueId val="{00000000-F90B-4DB5-B2D5-E80F28DF51D8}"/>
            </c:ext>
          </c:extLst>
        </c:ser>
        <c:dLbls>
          <c:showLegendKey val="0"/>
          <c:showVal val="0"/>
          <c:showCatName val="0"/>
          <c:showSerName val="0"/>
          <c:showPercent val="0"/>
          <c:showBubbleSize val="0"/>
        </c:dLbls>
        <c:gapWidth val="40"/>
        <c:axId val="98358400"/>
        <c:axId val="98359936"/>
      </c:barChart>
      <c:catAx>
        <c:axId val="98358400"/>
        <c:scaling>
          <c:orientation val="maxMin"/>
        </c:scaling>
        <c:delete val="0"/>
        <c:axPos val="l"/>
        <c:numFmt formatCode="General" sourceLinked="1"/>
        <c:majorTickMark val="in"/>
        <c:minorTickMark val="none"/>
        <c:tickLblPos val="nextTo"/>
        <c:spPr>
          <a:ln w="12700">
            <a:solidFill>
              <a:srgbClr val="BFBFBF"/>
            </a:solidFill>
          </a:ln>
        </c:spPr>
        <c:txPr>
          <a:bodyPr/>
          <a:lstStyle/>
          <a:p>
            <a:pPr>
              <a:defRPr sz="1400"/>
            </a:pPr>
            <a:endParaRPr lang="ja-JP"/>
          </a:p>
        </c:txPr>
        <c:crossAx val="98359936"/>
        <c:crosses val="autoZero"/>
        <c:auto val="1"/>
        <c:lblAlgn val="ctr"/>
        <c:lblOffset val="100"/>
        <c:noMultiLvlLbl val="0"/>
      </c:catAx>
      <c:valAx>
        <c:axId val="98359936"/>
        <c:scaling>
          <c:orientation val="minMax"/>
          <c:max val="50"/>
          <c:min val="0"/>
        </c:scaling>
        <c:delete val="0"/>
        <c:axPos val="t"/>
        <c:majorGridlines>
          <c:spPr>
            <a:ln>
              <a:solidFill>
                <a:srgbClr val="BFBFBF"/>
              </a:solidFill>
              <a:prstDash val="sysDash"/>
            </a:ln>
          </c:spPr>
        </c:majorGridlines>
        <c:numFmt formatCode="0&quot;%&quot;" sourceLinked="0"/>
        <c:majorTickMark val="in"/>
        <c:minorTickMark val="none"/>
        <c:tickLblPos val="nextTo"/>
        <c:spPr>
          <a:ln w="12700">
            <a:solidFill>
              <a:srgbClr val="BFBFBF"/>
            </a:solidFill>
          </a:ln>
        </c:spPr>
        <c:crossAx val="98358400"/>
        <c:crosses val="autoZero"/>
        <c:crossBetween val="between"/>
        <c:majorUnit val="10"/>
      </c:valAx>
      <c:spPr>
        <a:solidFill>
          <a:schemeClr val="accent2">
            <a:lumMod val="20000"/>
            <a:lumOff val="80000"/>
          </a:schemeClr>
        </a:solidFill>
        <a:ln w="25400">
          <a:noFill/>
        </a:ln>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ja-JP" altLang="en-US" sz="1400" dirty="0"/>
              <a:t>まいにちのたまひよ・アプリをきっかけにどんな行動をしたか？</a:t>
            </a:r>
          </a:p>
        </c:rich>
      </c:tx>
      <c:layout>
        <c:manualLayout>
          <c:xMode val="edge"/>
          <c:yMode val="edge"/>
          <c:x val="6.9435794177877992E-3"/>
          <c:y val="6.4150567222773106E-3"/>
        </c:manualLayout>
      </c:layout>
      <c:overlay val="0"/>
    </c:title>
    <c:autoTitleDeleted val="0"/>
    <c:plotArea>
      <c:layout>
        <c:manualLayout>
          <c:layoutTarget val="inner"/>
          <c:xMode val="edge"/>
          <c:yMode val="edge"/>
          <c:x val="0.36083231615314049"/>
          <c:y val="0.2680976177622732"/>
          <c:w val="0.8"/>
          <c:h val="0.63481964946818892"/>
        </c:manualLayout>
      </c:layout>
      <c:barChart>
        <c:barDir val="bar"/>
        <c:grouping val="clustered"/>
        <c:varyColors val="0"/>
        <c:ser>
          <c:idx val="0"/>
          <c:order val="0"/>
          <c:tx>
            <c:v/>
          </c:tx>
          <c:spPr>
            <a:solidFill>
              <a:schemeClr val="accent2"/>
            </a:solidFill>
            <a:ln w="12700">
              <a:solidFill>
                <a:srgbClr val="BFBFBF"/>
              </a:solidFill>
            </a:ln>
          </c:spPr>
          <c:invertIfNegative val="0"/>
          <c:dLbls>
            <c:spPr>
              <a:noFill/>
              <a:ln>
                <a:noFill/>
              </a:ln>
              <a:effectLst/>
            </c:spPr>
            <c:txPr>
              <a:bodyPr/>
              <a:lstStyle/>
              <a:p>
                <a:pPr>
                  <a:defRPr sz="1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'%表'!$E$839:$J$839</c:f>
              <c:strCache>
                <c:ptCount val="5"/>
                <c:pt idx="0">
                  <c:v>商品についてネット検索してみた</c:v>
                </c:pt>
                <c:pt idx="1">
                  <c:v>店舗へ商品を見にいった</c:v>
                </c:pt>
                <c:pt idx="2">
                  <c:v>友人・家族と商品の話をした</c:v>
                </c:pt>
                <c:pt idx="3">
                  <c:v>商品を購入した</c:v>
                </c:pt>
                <c:pt idx="4">
                  <c:v>商品を購入して、周りの人へ勧めた</c:v>
                </c:pt>
              </c:strCache>
              <c:extLst/>
            </c:strRef>
          </c:cat>
          <c:val>
            <c:numRef>
              <c:f>'%表'!$E$850:$J$850</c:f>
              <c:numCache>
                <c:formatCode>0.0</c:formatCode>
                <c:ptCount val="5"/>
                <c:pt idx="0">
                  <c:v>26.4</c:v>
                </c:pt>
                <c:pt idx="1">
                  <c:v>7.8</c:v>
                </c:pt>
                <c:pt idx="2">
                  <c:v>8.6999999999999993</c:v>
                </c:pt>
                <c:pt idx="3">
                  <c:v>12.9</c:v>
                </c:pt>
                <c:pt idx="4">
                  <c:v>2.8</c:v>
                </c:pt>
              </c:numCache>
              <c:extLst/>
            </c:numRef>
          </c:val>
          <c:extLst>
            <c:ext xmlns:c16="http://schemas.microsoft.com/office/drawing/2014/chart" uri="{C3380CC4-5D6E-409C-BE32-E72D297353CC}">
              <c16:uniqueId val="{00000000-905C-40E9-866E-05C4FC80A4B8}"/>
            </c:ext>
          </c:extLst>
        </c:ser>
        <c:dLbls>
          <c:showLegendKey val="0"/>
          <c:showVal val="0"/>
          <c:showCatName val="0"/>
          <c:showSerName val="0"/>
          <c:showPercent val="0"/>
          <c:showBubbleSize val="0"/>
        </c:dLbls>
        <c:gapWidth val="40"/>
        <c:axId val="98358400"/>
        <c:axId val="98359936"/>
      </c:barChart>
      <c:catAx>
        <c:axId val="98358400"/>
        <c:scaling>
          <c:orientation val="maxMin"/>
        </c:scaling>
        <c:delete val="0"/>
        <c:axPos val="l"/>
        <c:numFmt formatCode="General" sourceLinked="1"/>
        <c:majorTickMark val="in"/>
        <c:minorTickMark val="none"/>
        <c:tickLblPos val="nextTo"/>
        <c:spPr>
          <a:ln w="12700">
            <a:solidFill>
              <a:srgbClr val="BFBFBF"/>
            </a:solidFill>
          </a:ln>
        </c:spPr>
        <c:txPr>
          <a:bodyPr/>
          <a:lstStyle/>
          <a:p>
            <a:pPr>
              <a:defRPr sz="1400"/>
            </a:pPr>
            <a:endParaRPr lang="ja-JP"/>
          </a:p>
        </c:txPr>
        <c:crossAx val="98359936"/>
        <c:crosses val="autoZero"/>
        <c:auto val="1"/>
        <c:lblAlgn val="ctr"/>
        <c:lblOffset val="100"/>
        <c:noMultiLvlLbl val="0"/>
      </c:catAx>
      <c:valAx>
        <c:axId val="98359936"/>
        <c:scaling>
          <c:orientation val="minMax"/>
          <c:max val="50"/>
          <c:min val="0"/>
        </c:scaling>
        <c:delete val="0"/>
        <c:axPos val="t"/>
        <c:majorGridlines>
          <c:spPr>
            <a:ln>
              <a:solidFill>
                <a:srgbClr val="BFBFBF"/>
              </a:solidFill>
              <a:prstDash val="sysDash"/>
            </a:ln>
          </c:spPr>
        </c:majorGridlines>
        <c:numFmt formatCode="0&quot;%&quot;" sourceLinked="0"/>
        <c:majorTickMark val="in"/>
        <c:minorTickMark val="none"/>
        <c:tickLblPos val="nextTo"/>
        <c:spPr>
          <a:ln w="12700">
            <a:solidFill>
              <a:srgbClr val="BFBFBF"/>
            </a:solidFill>
          </a:ln>
        </c:spPr>
        <c:crossAx val="98358400"/>
        <c:crosses val="autoZero"/>
        <c:crossBetween val="between"/>
        <c:majorUnit val="10"/>
      </c:valAx>
      <c:spPr>
        <a:solidFill>
          <a:schemeClr val="accent2">
            <a:lumMod val="20000"/>
            <a:lumOff val="80000"/>
          </a:schemeClr>
        </a:solidFill>
        <a:ln w="25400">
          <a:noFill/>
        </a:ln>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ED7D31"/>
            </a:solidFill>
            <a:ln>
              <a:solidFill>
                <a:srgbClr val="ED7D31"/>
              </a:solid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4-7B67-4A01-80E9-583DDE258A4E}"/>
                </c:ext>
              </c:extLst>
            </c:dLbl>
            <c:dLbl>
              <c:idx val="2"/>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3-7B67-4A01-80E9-583DDE258A4E}"/>
                </c:ext>
              </c:extLst>
            </c:dLbl>
            <c:dLbl>
              <c:idx val="5"/>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2-7B67-4A01-80E9-583DDE258A4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50000"/>
                        <a:lumOff val="50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'%表'!$C$785:$C$797</c:f>
              <c:strCache>
                <c:ptCount val="6"/>
                <c:pt idx="0">
                  <c:v>【育児】子どもを朝起こすこと</c:v>
                </c:pt>
                <c:pt idx="1">
                  <c:v>【育児】子どもの朝ごはん</c:v>
                </c:pt>
                <c:pt idx="2">
                  <c:v>【育児】子どもの夕ごはん</c:v>
                </c:pt>
                <c:pt idx="3">
                  <c:v>【育児】子どもの入浴</c:v>
                </c:pt>
                <c:pt idx="4">
                  <c:v>【育児】子どもの歯磨き</c:v>
                </c:pt>
                <c:pt idx="5">
                  <c:v>【育児】子どもの寝かしつけ</c:v>
                </c:pt>
              </c:strCache>
              <c:extLst/>
            </c:strRef>
          </c:cat>
          <c:val>
            <c:numRef>
              <c:f>'%表'!$D$785:$D$797</c:f>
              <c:numCache>
                <c:formatCode>0.0</c:formatCode>
                <c:ptCount val="6"/>
                <c:pt idx="0">
                  <c:v>14.9</c:v>
                </c:pt>
                <c:pt idx="1">
                  <c:v>31.7</c:v>
                </c:pt>
                <c:pt idx="2">
                  <c:v>32.299999999999997</c:v>
                </c:pt>
                <c:pt idx="3">
                  <c:v>24.1</c:v>
                </c:pt>
                <c:pt idx="4">
                  <c:v>31.7</c:v>
                </c:pt>
                <c:pt idx="5">
                  <c:v>41.6</c:v>
                </c:pt>
              </c:numCache>
              <c:extLst/>
            </c:numRef>
          </c:val>
          <c:extLst>
            <c:ext xmlns:c16="http://schemas.microsoft.com/office/drawing/2014/chart" uri="{C3380CC4-5D6E-409C-BE32-E72D297353CC}">
              <c16:uniqueId val="{00000000-7B67-4A01-80E9-583DDE258A4E}"/>
            </c:ext>
          </c:extLst>
        </c:ser>
        <c:dLbls>
          <c:showLegendKey val="0"/>
          <c:showVal val="0"/>
          <c:showCatName val="0"/>
          <c:showSerName val="0"/>
          <c:showPercent val="0"/>
          <c:showBubbleSize val="0"/>
        </c:dLbls>
        <c:gapWidth val="182"/>
        <c:axId val="669367944"/>
        <c:axId val="669369912"/>
      </c:barChart>
      <c:catAx>
        <c:axId val="669367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669369912"/>
        <c:crosses val="autoZero"/>
        <c:auto val="1"/>
        <c:lblAlgn val="ctr"/>
        <c:lblOffset val="100"/>
        <c:noMultiLvlLbl val="0"/>
      </c:catAx>
      <c:valAx>
        <c:axId val="669369912"/>
        <c:scaling>
          <c:orientation val="minMax"/>
          <c:max val="60"/>
        </c:scaling>
        <c:delete val="1"/>
        <c:axPos val="b"/>
        <c:majorGridlines>
          <c:spPr>
            <a:ln w="9525" cap="flat" cmpd="sng" algn="ctr">
              <a:solidFill>
                <a:schemeClr val="tx1">
                  <a:lumMod val="15000"/>
                  <a:lumOff val="85000"/>
                </a:schemeClr>
              </a:solidFill>
              <a:round/>
            </a:ln>
            <a:effectLst/>
          </c:spPr>
        </c:majorGridlines>
        <c:numFmt formatCode="0&quot;%&quot;" sourceLinked="0"/>
        <c:majorTickMark val="none"/>
        <c:minorTickMark val="none"/>
        <c:tickLblPos val="nextTo"/>
        <c:crossAx val="669367944"/>
        <c:crosses val="autoZero"/>
        <c:crossBetween val="between"/>
      </c:valAx>
      <c:spPr>
        <a:solidFill>
          <a:srgbClr val="ED7D31">
            <a:lumMod val="20000"/>
            <a:lumOff val="80000"/>
          </a:srgbClr>
        </a:solidFill>
        <a:ln>
          <a:noFill/>
        </a:ln>
        <a:effectLst/>
      </c:spPr>
    </c:plotArea>
    <c:plotVisOnly val="1"/>
    <c:dispBlanksAs val="gap"/>
    <c:showDLblsOverMax val="0"/>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bg1"/>
                </a:solidFill>
                <a:latin typeface="Meiryo UI" panose="020B0604030504040204" pitchFamily="50" charset="-128"/>
                <a:ea typeface="Meiryo UI" panose="020B0604030504040204" pitchFamily="50" charset="-128"/>
                <a:cs typeface="+mn-cs"/>
              </a:defRPr>
            </a:pPr>
            <a:r>
              <a:rPr lang="ja-JP" sz="1800" b="1" dirty="0">
                <a:solidFill>
                  <a:schemeClr val="bg1"/>
                </a:solidFill>
              </a:rPr>
              <a:t>ママの年齢別　</a:t>
            </a:r>
            <a:r>
              <a:rPr lang="ja-JP" altLang="en-US" sz="1800" b="1" dirty="0">
                <a:solidFill>
                  <a:schemeClr val="bg1"/>
                </a:solidFill>
              </a:rPr>
              <a:t>悩み・</a:t>
            </a:r>
            <a:r>
              <a:rPr lang="ja-JP" sz="1800" b="1" dirty="0">
                <a:solidFill>
                  <a:schemeClr val="bg1"/>
                </a:solidFill>
              </a:rPr>
              <a:t>困りごと</a:t>
            </a:r>
          </a:p>
        </c:rich>
      </c:tx>
      <c:layout>
        <c:manualLayout>
          <c:xMode val="edge"/>
          <c:yMode val="edge"/>
          <c:x val="0.26573724637336893"/>
          <c:y val="1.997663026380837E-2"/>
        </c:manualLayout>
      </c:layout>
      <c:overlay val="0"/>
      <c:spPr>
        <a:solidFill>
          <a:schemeClr val="accent1"/>
        </a:solidFill>
        <a:ln>
          <a:noFill/>
        </a:ln>
        <a:effectLst/>
      </c:spPr>
      <c:txPr>
        <a:bodyPr rot="0" spcFirstLastPara="1" vertOverflow="ellipsis" vert="horz" wrap="square" anchor="ctr" anchorCtr="1"/>
        <a:lstStyle/>
        <a:p>
          <a:pPr>
            <a:defRPr sz="1800" b="1" i="0" u="none" strike="noStrike" kern="1200" spc="0" baseline="0">
              <a:solidFill>
                <a:schemeClr val="bg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7.6735970543199056E-2"/>
          <c:y val="0.12302750438182554"/>
          <c:w val="0.47874208839567345"/>
          <c:h val="0.57981551390948727"/>
        </c:manualLayout>
      </c:layout>
      <c:lineChart>
        <c:grouping val="standard"/>
        <c:varyColors val="0"/>
        <c:ser>
          <c:idx val="0"/>
          <c:order val="0"/>
          <c:tx>
            <c:strRef>
              <c:f>'[クロス集計　親年齢　子年齢　1100288_20211208_1749_Cross_n1　.xlsx]1(Q39)'!$F$6</c:f>
              <c:strCache>
                <c:ptCount val="1"/>
                <c:pt idx="0">
                  <c:v>【家事】食事のしたく</c:v>
                </c:pt>
              </c:strCache>
            </c:strRef>
          </c:tx>
          <c:spPr>
            <a:ln w="76200" cap="rnd">
              <a:solidFill>
                <a:schemeClr val="accent1"/>
              </a:solidFill>
              <a:round/>
            </a:ln>
            <a:effectLst/>
          </c:spPr>
          <c:marker>
            <c:symbol val="circle"/>
            <c:size val="5"/>
            <c:spPr>
              <a:solidFill>
                <a:schemeClr val="accent1"/>
              </a:solidFill>
              <a:ln w="76200">
                <a:solidFill>
                  <a:schemeClr val="accent1"/>
                </a:solidFill>
              </a:ln>
              <a:effectLst/>
            </c:spPr>
          </c:marker>
          <c:cat>
            <c:strRef>
              <c:f>'[クロス集計　親年齢　子年齢　1100288_20211208_1749_Cross_n1　.xlsx]1(Q39)'!$D$42:$D$45</c:f>
              <c:strCache>
                <c:ptCount val="4"/>
                <c:pt idx="0">
                  <c:v>25才～29才</c:v>
                </c:pt>
                <c:pt idx="1">
                  <c:v>30才～34才</c:v>
                </c:pt>
                <c:pt idx="2">
                  <c:v>35才～39才</c:v>
                </c:pt>
                <c:pt idx="3">
                  <c:v>40才～44才</c:v>
                </c:pt>
              </c:strCache>
            </c:strRef>
          </c:cat>
          <c:val>
            <c:numRef>
              <c:f>'[クロス集計　親年齢　子年齢　1100288_20211208_1749_Cross_n1　.xlsx]1(Q39)'!$F$42:$F$45</c:f>
              <c:numCache>
                <c:formatCode>0%</c:formatCode>
                <c:ptCount val="4"/>
                <c:pt idx="0">
                  <c:v>0.66666666666666663</c:v>
                </c:pt>
                <c:pt idx="1">
                  <c:v>0.4563106796116505</c:v>
                </c:pt>
                <c:pt idx="2">
                  <c:v>0.5535714285714286</c:v>
                </c:pt>
                <c:pt idx="3">
                  <c:v>0.56862745098039214</c:v>
                </c:pt>
              </c:numCache>
            </c:numRef>
          </c:val>
          <c:smooth val="0"/>
          <c:extLst>
            <c:ext xmlns:c16="http://schemas.microsoft.com/office/drawing/2014/chart" uri="{C3380CC4-5D6E-409C-BE32-E72D297353CC}">
              <c16:uniqueId val="{00000000-BBF3-4EB3-B938-C9F558E16F87}"/>
            </c:ext>
          </c:extLst>
        </c:ser>
        <c:ser>
          <c:idx val="2"/>
          <c:order val="2"/>
          <c:tx>
            <c:strRef>
              <c:f>'[クロス集計　親年齢　子年齢　1100288_20211208_1749_Cross_n1　.xlsx]1(Q39)'!$H$6</c:f>
              <c:strCache>
                <c:ptCount val="1"/>
                <c:pt idx="0">
                  <c:v>【家事】買い物</c:v>
                </c:pt>
              </c:strCache>
            </c:strRef>
          </c:tx>
          <c:spPr>
            <a:ln w="76200" cap="rnd">
              <a:solidFill>
                <a:schemeClr val="accent3"/>
              </a:solidFill>
              <a:round/>
            </a:ln>
            <a:effectLst/>
          </c:spPr>
          <c:marker>
            <c:symbol val="circle"/>
            <c:size val="5"/>
            <c:spPr>
              <a:solidFill>
                <a:schemeClr val="accent3"/>
              </a:solidFill>
              <a:ln w="76200">
                <a:solidFill>
                  <a:schemeClr val="accent3"/>
                </a:solidFill>
              </a:ln>
              <a:effectLst/>
            </c:spPr>
          </c:marker>
          <c:cat>
            <c:strRef>
              <c:f>'[クロス集計　親年齢　子年齢　1100288_20211208_1749_Cross_n1　.xlsx]1(Q39)'!$D$42:$D$45</c:f>
              <c:strCache>
                <c:ptCount val="4"/>
                <c:pt idx="0">
                  <c:v>25才～29才</c:v>
                </c:pt>
                <c:pt idx="1">
                  <c:v>30才～34才</c:v>
                </c:pt>
                <c:pt idx="2">
                  <c:v>35才～39才</c:v>
                </c:pt>
                <c:pt idx="3">
                  <c:v>40才～44才</c:v>
                </c:pt>
              </c:strCache>
            </c:strRef>
          </c:cat>
          <c:val>
            <c:numRef>
              <c:f>'[クロス集計　親年齢　子年齢　1100288_20211208_1749_Cross_n1　.xlsx]1(Q39)'!$H$42:$H$45</c:f>
              <c:numCache>
                <c:formatCode>0%</c:formatCode>
                <c:ptCount val="4"/>
                <c:pt idx="0">
                  <c:v>0.41666666666666669</c:v>
                </c:pt>
                <c:pt idx="1">
                  <c:v>0.32038834951456313</c:v>
                </c:pt>
                <c:pt idx="2">
                  <c:v>0.2767857142857143</c:v>
                </c:pt>
                <c:pt idx="3">
                  <c:v>0.33333333333333331</c:v>
                </c:pt>
              </c:numCache>
            </c:numRef>
          </c:val>
          <c:smooth val="0"/>
          <c:extLst>
            <c:ext xmlns:c16="http://schemas.microsoft.com/office/drawing/2014/chart" uri="{C3380CC4-5D6E-409C-BE32-E72D297353CC}">
              <c16:uniqueId val="{00000001-BBF3-4EB3-B938-C9F558E16F87}"/>
            </c:ext>
          </c:extLst>
        </c:ser>
        <c:ser>
          <c:idx val="3"/>
          <c:order val="3"/>
          <c:tx>
            <c:strRef>
              <c:f>'[クロス集計　親年齢　子年齢　1100288_20211208_1749_Cross_n1　.xlsx]1(Q39)'!$I$6</c:f>
              <c:strCache>
                <c:ptCount val="1"/>
                <c:pt idx="0">
                  <c:v>【家事】掃除、片づけ</c:v>
                </c:pt>
              </c:strCache>
            </c:strRef>
          </c:tx>
          <c:spPr>
            <a:ln w="76200" cap="rnd">
              <a:solidFill>
                <a:schemeClr val="accent4"/>
              </a:solidFill>
              <a:round/>
            </a:ln>
            <a:effectLst/>
          </c:spPr>
          <c:marker>
            <c:symbol val="circle"/>
            <c:size val="5"/>
            <c:spPr>
              <a:solidFill>
                <a:schemeClr val="accent4"/>
              </a:solidFill>
              <a:ln w="76200">
                <a:solidFill>
                  <a:schemeClr val="accent4"/>
                </a:solidFill>
              </a:ln>
              <a:effectLst/>
            </c:spPr>
          </c:marker>
          <c:cat>
            <c:strRef>
              <c:f>'[クロス集計　親年齢　子年齢　1100288_20211208_1749_Cross_n1　.xlsx]1(Q39)'!$D$42:$D$45</c:f>
              <c:strCache>
                <c:ptCount val="4"/>
                <c:pt idx="0">
                  <c:v>25才～29才</c:v>
                </c:pt>
                <c:pt idx="1">
                  <c:v>30才～34才</c:v>
                </c:pt>
                <c:pt idx="2">
                  <c:v>35才～39才</c:v>
                </c:pt>
                <c:pt idx="3">
                  <c:v>40才～44才</c:v>
                </c:pt>
              </c:strCache>
            </c:strRef>
          </c:cat>
          <c:val>
            <c:numRef>
              <c:f>'[クロス集計　親年齢　子年齢　1100288_20211208_1749_Cross_n1　.xlsx]1(Q39)'!$I$42:$I$45</c:f>
              <c:numCache>
                <c:formatCode>0%</c:formatCode>
                <c:ptCount val="4"/>
                <c:pt idx="0">
                  <c:v>0.5</c:v>
                </c:pt>
                <c:pt idx="1">
                  <c:v>0.37864077669902912</c:v>
                </c:pt>
                <c:pt idx="2">
                  <c:v>0.4017857142857143</c:v>
                </c:pt>
                <c:pt idx="3">
                  <c:v>0.47058823529411764</c:v>
                </c:pt>
              </c:numCache>
            </c:numRef>
          </c:val>
          <c:smooth val="0"/>
          <c:extLst>
            <c:ext xmlns:c16="http://schemas.microsoft.com/office/drawing/2014/chart" uri="{C3380CC4-5D6E-409C-BE32-E72D297353CC}">
              <c16:uniqueId val="{00000002-BBF3-4EB3-B938-C9F558E16F87}"/>
            </c:ext>
          </c:extLst>
        </c:ser>
        <c:ser>
          <c:idx val="5"/>
          <c:order val="5"/>
          <c:tx>
            <c:strRef>
              <c:f>'[クロス集計　親年齢　子年齢　1100288_20211208_1749_Cross_n1　.xlsx]1(Q39)'!$K$6</c:f>
              <c:strCache>
                <c:ptCount val="1"/>
                <c:pt idx="0">
                  <c:v>【家事】洗濯物たたみ、収納</c:v>
                </c:pt>
              </c:strCache>
            </c:strRef>
          </c:tx>
          <c:spPr>
            <a:ln w="76200" cap="rnd">
              <a:solidFill>
                <a:schemeClr val="accent6"/>
              </a:solidFill>
              <a:round/>
            </a:ln>
            <a:effectLst/>
          </c:spPr>
          <c:marker>
            <c:symbol val="circle"/>
            <c:size val="5"/>
            <c:spPr>
              <a:solidFill>
                <a:schemeClr val="accent6"/>
              </a:solidFill>
              <a:ln w="76200">
                <a:solidFill>
                  <a:schemeClr val="accent6"/>
                </a:solidFill>
              </a:ln>
              <a:effectLst/>
            </c:spPr>
          </c:marker>
          <c:cat>
            <c:strRef>
              <c:f>'[クロス集計　親年齢　子年齢　1100288_20211208_1749_Cross_n1　.xlsx]1(Q39)'!$D$42:$D$45</c:f>
              <c:strCache>
                <c:ptCount val="4"/>
                <c:pt idx="0">
                  <c:v>25才～29才</c:v>
                </c:pt>
                <c:pt idx="1">
                  <c:v>30才～34才</c:v>
                </c:pt>
                <c:pt idx="2">
                  <c:v>35才～39才</c:v>
                </c:pt>
                <c:pt idx="3">
                  <c:v>40才～44才</c:v>
                </c:pt>
              </c:strCache>
            </c:strRef>
          </c:cat>
          <c:val>
            <c:numRef>
              <c:f>'[クロス集計　親年齢　子年齢　1100288_20211208_1749_Cross_n1　.xlsx]1(Q39)'!$K$42:$K$45</c:f>
              <c:numCache>
                <c:formatCode>0%</c:formatCode>
                <c:ptCount val="4"/>
                <c:pt idx="0">
                  <c:v>0.16666666666666666</c:v>
                </c:pt>
                <c:pt idx="1">
                  <c:v>0.18446601941747573</c:v>
                </c:pt>
                <c:pt idx="2">
                  <c:v>0.1875</c:v>
                </c:pt>
                <c:pt idx="3">
                  <c:v>0.25490196078431371</c:v>
                </c:pt>
              </c:numCache>
            </c:numRef>
          </c:val>
          <c:smooth val="0"/>
          <c:extLst>
            <c:ext xmlns:c16="http://schemas.microsoft.com/office/drawing/2014/chart" uri="{C3380CC4-5D6E-409C-BE32-E72D297353CC}">
              <c16:uniqueId val="{00000003-BBF3-4EB3-B938-C9F558E16F87}"/>
            </c:ext>
          </c:extLst>
        </c:ser>
        <c:ser>
          <c:idx val="14"/>
          <c:order val="14"/>
          <c:tx>
            <c:strRef>
              <c:f>'[クロス集計　親年齢　子年齢　1100288_20211208_1749_Cross_n1　.xlsx]1(Q39)'!$T$6</c:f>
              <c:strCache>
                <c:ptCount val="1"/>
                <c:pt idx="0">
                  <c:v>【育児】子どもの夕ごはん</c:v>
                </c:pt>
              </c:strCache>
            </c:strRef>
          </c:tx>
          <c:spPr>
            <a:ln w="76200" cap="rnd">
              <a:solidFill>
                <a:schemeClr val="accent3">
                  <a:lumMod val="80000"/>
                  <a:lumOff val="20000"/>
                </a:schemeClr>
              </a:solidFill>
              <a:round/>
            </a:ln>
            <a:effectLst/>
          </c:spPr>
          <c:marker>
            <c:symbol val="circle"/>
            <c:size val="5"/>
            <c:spPr>
              <a:solidFill>
                <a:schemeClr val="accent3">
                  <a:lumMod val="80000"/>
                  <a:lumOff val="20000"/>
                </a:schemeClr>
              </a:solidFill>
              <a:ln w="76200">
                <a:solidFill>
                  <a:schemeClr val="accent3">
                    <a:lumMod val="80000"/>
                    <a:lumOff val="20000"/>
                  </a:schemeClr>
                </a:solidFill>
              </a:ln>
              <a:effectLst/>
            </c:spPr>
          </c:marker>
          <c:cat>
            <c:strRef>
              <c:f>'[クロス集計　親年齢　子年齢　1100288_20211208_1749_Cross_n1　.xlsx]1(Q39)'!$D$42:$D$45</c:f>
              <c:strCache>
                <c:ptCount val="4"/>
                <c:pt idx="0">
                  <c:v>25才～29才</c:v>
                </c:pt>
                <c:pt idx="1">
                  <c:v>30才～34才</c:v>
                </c:pt>
                <c:pt idx="2">
                  <c:v>35才～39才</c:v>
                </c:pt>
                <c:pt idx="3">
                  <c:v>40才～44才</c:v>
                </c:pt>
              </c:strCache>
            </c:strRef>
          </c:cat>
          <c:val>
            <c:numRef>
              <c:f>'[クロス集計　親年齢　子年齢　1100288_20211208_1749_Cross_n1　.xlsx]1(Q39)'!$T$42:$T$45</c:f>
              <c:numCache>
                <c:formatCode>0%</c:formatCode>
                <c:ptCount val="4"/>
                <c:pt idx="0">
                  <c:v>0.25</c:v>
                </c:pt>
                <c:pt idx="1">
                  <c:v>0.30097087378640774</c:v>
                </c:pt>
                <c:pt idx="2">
                  <c:v>0.33035714285714285</c:v>
                </c:pt>
                <c:pt idx="3">
                  <c:v>0.37254901960784315</c:v>
                </c:pt>
              </c:numCache>
            </c:numRef>
          </c:val>
          <c:smooth val="0"/>
          <c:extLst>
            <c:ext xmlns:c16="http://schemas.microsoft.com/office/drawing/2014/chart" uri="{C3380CC4-5D6E-409C-BE32-E72D297353CC}">
              <c16:uniqueId val="{00000004-BBF3-4EB3-B938-C9F558E16F87}"/>
            </c:ext>
          </c:extLst>
        </c:ser>
        <c:ser>
          <c:idx val="16"/>
          <c:order val="16"/>
          <c:tx>
            <c:strRef>
              <c:f>'[クロス集計　親年齢　子年齢　1100288_20211208_1749_Cross_n1　.xlsx]1(Q39)'!$V$6</c:f>
              <c:strCache>
                <c:ptCount val="1"/>
                <c:pt idx="0">
                  <c:v>【育児】子どもの歯磨き</c:v>
                </c:pt>
              </c:strCache>
            </c:strRef>
          </c:tx>
          <c:spPr>
            <a:ln w="76200" cap="rnd">
              <a:solidFill>
                <a:schemeClr val="accent5">
                  <a:lumMod val="80000"/>
                  <a:lumOff val="20000"/>
                </a:schemeClr>
              </a:solidFill>
              <a:round/>
            </a:ln>
            <a:effectLst/>
          </c:spPr>
          <c:marker>
            <c:symbol val="circle"/>
            <c:size val="5"/>
            <c:spPr>
              <a:solidFill>
                <a:schemeClr val="accent5">
                  <a:lumMod val="80000"/>
                  <a:lumOff val="20000"/>
                </a:schemeClr>
              </a:solidFill>
              <a:ln w="76200">
                <a:solidFill>
                  <a:schemeClr val="accent5">
                    <a:lumMod val="80000"/>
                    <a:lumOff val="20000"/>
                  </a:schemeClr>
                </a:solidFill>
              </a:ln>
              <a:effectLst/>
            </c:spPr>
          </c:marker>
          <c:cat>
            <c:strRef>
              <c:f>'[クロス集計　親年齢　子年齢　1100288_20211208_1749_Cross_n1　.xlsx]1(Q39)'!$D$42:$D$45</c:f>
              <c:strCache>
                <c:ptCount val="4"/>
                <c:pt idx="0">
                  <c:v>25才～29才</c:v>
                </c:pt>
                <c:pt idx="1">
                  <c:v>30才～34才</c:v>
                </c:pt>
                <c:pt idx="2">
                  <c:v>35才～39才</c:v>
                </c:pt>
                <c:pt idx="3">
                  <c:v>40才～44才</c:v>
                </c:pt>
              </c:strCache>
            </c:strRef>
          </c:cat>
          <c:val>
            <c:numRef>
              <c:f>'[クロス集計　親年齢　子年齢　1100288_20211208_1749_Cross_n1　.xlsx]1(Q39)'!$V$42:$V$45</c:f>
              <c:numCache>
                <c:formatCode>0%</c:formatCode>
                <c:ptCount val="4"/>
                <c:pt idx="0">
                  <c:v>0.45833333333333331</c:v>
                </c:pt>
                <c:pt idx="1">
                  <c:v>0.33980582524271846</c:v>
                </c:pt>
                <c:pt idx="2">
                  <c:v>0.2857142857142857</c:v>
                </c:pt>
                <c:pt idx="3">
                  <c:v>0.31372549019607843</c:v>
                </c:pt>
              </c:numCache>
            </c:numRef>
          </c:val>
          <c:smooth val="0"/>
          <c:extLst>
            <c:ext xmlns:c16="http://schemas.microsoft.com/office/drawing/2014/chart" uri="{C3380CC4-5D6E-409C-BE32-E72D297353CC}">
              <c16:uniqueId val="{00000005-BBF3-4EB3-B938-C9F558E16F87}"/>
            </c:ext>
          </c:extLst>
        </c:ser>
        <c:ser>
          <c:idx val="17"/>
          <c:order val="17"/>
          <c:tx>
            <c:strRef>
              <c:f>'[クロス集計　親年齢　子年齢　1100288_20211208_1749_Cross_n1　.xlsx]1(Q39)'!$W$6</c:f>
              <c:strCache>
                <c:ptCount val="1"/>
                <c:pt idx="0">
                  <c:v>【育児】子どもの寝かしつけ</c:v>
                </c:pt>
              </c:strCache>
            </c:strRef>
          </c:tx>
          <c:spPr>
            <a:ln w="76200" cap="rnd">
              <a:solidFill>
                <a:schemeClr val="accent6">
                  <a:lumMod val="80000"/>
                  <a:lumOff val="20000"/>
                </a:schemeClr>
              </a:solidFill>
              <a:round/>
            </a:ln>
            <a:effectLst/>
          </c:spPr>
          <c:marker>
            <c:symbol val="circle"/>
            <c:size val="5"/>
            <c:spPr>
              <a:solidFill>
                <a:schemeClr val="accent6">
                  <a:lumMod val="80000"/>
                  <a:lumOff val="20000"/>
                </a:schemeClr>
              </a:solidFill>
              <a:ln w="76200">
                <a:solidFill>
                  <a:schemeClr val="accent6">
                    <a:lumMod val="80000"/>
                    <a:lumOff val="20000"/>
                  </a:schemeClr>
                </a:solidFill>
              </a:ln>
              <a:effectLst/>
            </c:spPr>
          </c:marker>
          <c:cat>
            <c:strRef>
              <c:f>'[クロス集計　親年齢　子年齢　1100288_20211208_1749_Cross_n1　.xlsx]1(Q39)'!$D$42:$D$45</c:f>
              <c:strCache>
                <c:ptCount val="4"/>
                <c:pt idx="0">
                  <c:v>25才～29才</c:v>
                </c:pt>
                <c:pt idx="1">
                  <c:v>30才～34才</c:v>
                </c:pt>
                <c:pt idx="2">
                  <c:v>35才～39才</c:v>
                </c:pt>
                <c:pt idx="3">
                  <c:v>40才～44才</c:v>
                </c:pt>
              </c:strCache>
            </c:strRef>
          </c:cat>
          <c:val>
            <c:numRef>
              <c:f>'[クロス集計　親年齢　子年齢　1100288_20211208_1749_Cross_n1　.xlsx]1(Q39)'!$W$42:$W$45</c:f>
              <c:numCache>
                <c:formatCode>0%</c:formatCode>
                <c:ptCount val="4"/>
                <c:pt idx="0">
                  <c:v>0.45833333333333331</c:v>
                </c:pt>
                <c:pt idx="1">
                  <c:v>0.53398058252427183</c:v>
                </c:pt>
                <c:pt idx="2">
                  <c:v>0.35714285714285715</c:v>
                </c:pt>
                <c:pt idx="3">
                  <c:v>0.35294117647058826</c:v>
                </c:pt>
              </c:numCache>
            </c:numRef>
          </c:val>
          <c:smooth val="0"/>
          <c:extLst>
            <c:ext xmlns:c16="http://schemas.microsoft.com/office/drawing/2014/chart" uri="{C3380CC4-5D6E-409C-BE32-E72D297353CC}">
              <c16:uniqueId val="{00000006-BBF3-4EB3-B938-C9F558E16F87}"/>
            </c:ext>
          </c:extLst>
        </c:ser>
        <c:ser>
          <c:idx val="18"/>
          <c:order val="18"/>
          <c:tx>
            <c:strRef>
              <c:f>'[クロス集計　親年齢　子年齢　1100288_20211208_1749_Cross_n1　.xlsx]1(Q39)'!$X$6</c:f>
              <c:strCache>
                <c:ptCount val="1"/>
                <c:pt idx="0">
                  <c:v>【育児】子どもの勉強</c:v>
                </c:pt>
              </c:strCache>
            </c:strRef>
          </c:tx>
          <c:spPr>
            <a:ln w="76200" cap="rnd">
              <a:solidFill>
                <a:schemeClr val="accent1">
                  <a:lumMod val="80000"/>
                </a:schemeClr>
              </a:solidFill>
              <a:round/>
            </a:ln>
            <a:effectLst/>
          </c:spPr>
          <c:marker>
            <c:symbol val="circle"/>
            <c:size val="5"/>
            <c:spPr>
              <a:solidFill>
                <a:schemeClr val="accent1">
                  <a:lumMod val="80000"/>
                </a:schemeClr>
              </a:solidFill>
              <a:ln w="76200">
                <a:solidFill>
                  <a:schemeClr val="accent1">
                    <a:lumMod val="80000"/>
                  </a:schemeClr>
                </a:solidFill>
              </a:ln>
              <a:effectLst/>
            </c:spPr>
          </c:marker>
          <c:cat>
            <c:strRef>
              <c:f>'[クロス集計　親年齢　子年齢　1100288_20211208_1749_Cross_n1　.xlsx]1(Q39)'!$D$42:$D$45</c:f>
              <c:strCache>
                <c:ptCount val="4"/>
                <c:pt idx="0">
                  <c:v>25才～29才</c:v>
                </c:pt>
                <c:pt idx="1">
                  <c:v>30才～34才</c:v>
                </c:pt>
                <c:pt idx="2">
                  <c:v>35才～39才</c:v>
                </c:pt>
                <c:pt idx="3">
                  <c:v>40才～44才</c:v>
                </c:pt>
              </c:strCache>
            </c:strRef>
          </c:cat>
          <c:val>
            <c:numRef>
              <c:f>'[クロス集計　親年齢　子年齢　1100288_20211208_1749_Cross_n1　.xlsx]1(Q39)'!$X$42:$X$45</c:f>
              <c:numCache>
                <c:formatCode>0%</c:formatCode>
                <c:ptCount val="4"/>
                <c:pt idx="0">
                  <c:v>8.3333333333333329E-2</c:v>
                </c:pt>
                <c:pt idx="1">
                  <c:v>0.14563106796116504</c:v>
                </c:pt>
                <c:pt idx="2">
                  <c:v>0.23214285714285715</c:v>
                </c:pt>
                <c:pt idx="3">
                  <c:v>0.33333333333333331</c:v>
                </c:pt>
              </c:numCache>
            </c:numRef>
          </c:val>
          <c:smooth val="0"/>
          <c:extLst>
            <c:ext xmlns:c16="http://schemas.microsoft.com/office/drawing/2014/chart" uri="{C3380CC4-5D6E-409C-BE32-E72D297353CC}">
              <c16:uniqueId val="{00000007-BBF3-4EB3-B938-C9F558E16F87}"/>
            </c:ext>
          </c:extLst>
        </c:ser>
        <c:ser>
          <c:idx val="19"/>
          <c:order val="19"/>
          <c:tx>
            <c:strRef>
              <c:f>'[クロス集計　親年齢　子年齢　1100288_20211208_1749_Cross_n1　.xlsx]1(Q39)'!$Y$6</c:f>
              <c:strCache>
                <c:ptCount val="1"/>
                <c:pt idx="0">
                  <c:v>【育児】子どもの習い事</c:v>
                </c:pt>
              </c:strCache>
            </c:strRef>
          </c:tx>
          <c:spPr>
            <a:ln w="76200" cap="rnd">
              <a:solidFill>
                <a:schemeClr val="accent2">
                  <a:lumMod val="80000"/>
                </a:schemeClr>
              </a:solidFill>
              <a:round/>
            </a:ln>
            <a:effectLst/>
          </c:spPr>
          <c:marker>
            <c:symbol val="circle"/>
            <c:size val="5"/>
            <c:spPr>
              <a:solidFill>
                <a:schemeClr val="accent2">
                  <a:lumMod val="80000"/>
                </a:schemeClr>
              </a:solidFill>
              <a:ln w="76200">
                <a:solidFill>
                  <a:schemeClr val="accent2">
                    <a:lumMod val="80000"/>
                  </a:schemeClr>
                </a:solidFill>
              </a:ln>
              <a:effectLst/>
            </c:spPr>
          </c:marker>
          <c:cat>
            <c:strRef>
              <c:f>'[クロス集計　親年齢　子年齢　1100288_20211208_1749_Cross_n1　.xlsx]1(Q39)'!$D$42:$D$45</c:f>
              <c:strCache>
                <c:ptCount val="4"/>
                <c:pt idx="0">
                  <c:v>25才～29才</c:v>
                </c:pt>
                <c:pt idx="1">
                  <c:v>30才～34才</c:v>
                </c:pt>
                <c:pt idx="2">
                  <c:v>35才～39才</c:v>
                </c:pt>
                <c:pt idx="3">
                  <c:v>40才～44才</c:v>
                </c:pt>
              </c:strCache>
            </c:strRef>
          </c:cat>
          <c:val>
            <c:numRef>
              <c:f>'[クロス集計　親年齢　子年齢　1100288_20211208_1749_Cross_n1　.xlsx]1(Q39)'!$Y$42:$Y$45</c:f>
              <c:numCache>
                <c:formatCode>0%</c:formatCode>
                <c:ptCount val="4"/>
                <c:pt idx="0">
                  <c:v>0.125</c:v>
                </c:pt>
                <c:pt idx="1">
                  <c:v>0.17475728155339806</c:v>
                </c:pt>
                <c:pt idx="2">
                  <c:v>0.25</c:v>
                </c:pt>
                <c:pt idx="3">
                  <c:v>0.27450980392156865</c:v>
                </c:pt>
              </c:numCache>
            </c:numRef>
          </c:val>
          <c:smooth val="0"/>
          <c:extLst>
            <c:ext xmlns:c16="http://schemas.microsoft.com/office/drawing/2014/chart" uri="{C3380CC4-5D6E-409C-BE32-E72D297353CC}">
              <c16:uniqueId val="{00000008-BBF3-4EB3-B938-C9F558E16F87}"/>
            </c:ext>
          </c:extLst>
        </c:ser>
        <c:dLbls>
          <c:showLegendKey val="0"/>
          <c:showVal val="0"/>
          <c:showCatName val="0"/>
          <c:showSerName val="0"/>
          <c:showPercent val="0"/>
          <c:showBubbleSize val="0"/>
        </c:dLbls>
        <c:marker val="1"/>
        <c:smooth val="0"/>
        <c:axId val="516443712"/>
        <c:axId val="516443384"/>
        <c:extLst>
          <c:ext xmlns:c15="http://schemas.microsoft.com/office/drawing/2012/chart" uri="{02D57815-91ED-43cb-92C2-25804820EDAC}">
            <c15:filteredLineSeries>
              <c15:ser>
                <c:idx val="1"/>
                <c:order val="1"/>
                <c:tx>
                  <c:strRef>
                    <c:extLst>
                      <c:ext uri="{02D57815-91ED-43cb-92C2-25804820EDAC}">
                        <c15:formulaRef>
                          <c15:sqref>'[クロス集計　親年齢　子年齢　1100288_20211208_1749_Cross_n1　.xlsx]1(Q39)'!$G$6</c15:sqref>
                        </c15:formulaRef>
                      </c:ext>
                    </c:extLst>
                    <c:strCache>
                      <c:ptCount val="1"/>
                      <c:pt idx="0">
                        <c:v>【家事】食事の後片付け</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c:ext uri="{02D57815-91ED-43cb-92C2-25804820EDAC}">
                        <c15:formulaRef>
                          <c15:sqref>'[クロス集計　親年齢　子年齢　1100288_20211208_1749_Cross_n1　.xlsx]1(Q39)'!$D$42:$D$45</c15:sqref>
                        </c15:formulaRef>
                      </c:ext>
                    </c:extLst>
                    <c:strCache>
                      <c:ptCount val="4"/>
                      <c:pt idx="0">
                        <c:v>25才～29才</c:v>
                      </c:pt>
                      <c:pt idx="1">
                        <c:v>30才～34才</c:v>
                      </c:pt>
                      <c:pt idx="2">
                        <c:v>35才～39才</c:v>
                      </c:pt>
                      <c:pt idx="3">
                        <c:v>40才～44才</c:v>
                      </c:pt>
                    </c:strCache>
                  </c:strRef>
                </c:cat>
                <c:val>
                  <c:numRef>
                    <c:extLst>
                      <c:ext uri="{02D57815-91ED-43cb-92C2-25804820EDAC}">
                        <c15:formulaRef>
                          <c15:sqref>'[クロス集計　親年齢　子年齢　1100288_20211208_1749_Cross_n1　.xlsx]1(Q39)'!$G$42:$G$45</c15:sqref>
                        </c15:formulaRef>
                      </c:ext>
                    </c:extLst>
                    <c:numCache>
                      <c:formatCode>0%</c:formatCode>
                      <c:ptCount val="4"/>
                      <c:pt idx="0">
                        <c:v>0.41666666666666669</c:v>
                      </c:pt>
                      <c:pt idx="1">
                        <c:v>0.32038834951456313</c:v>
                      </c:pt>
                      <c:pt idx="2">
                        <c:v>0.32142857142857145</c:v>
                      </c:pt>
                      <c:pt idx="3">
                        <c:v>0.31372549019607843</c:v>
                      </c:pt>
                    </c:numCache>
                  </c:numRef>
                </c:val>
                <c:smooth val="0"/>
                <c:extLst>
                  <c:ext xmlns:c16="http://schemas.microsoft.com/office/drawing/2014/chart" uri="{C3380CC4-5D6E-409C-BE32-E72D297353CC}">
                    <c16:uniqueId val="{00000009-BBF3-4EB3-B938-C9F558E16F87}"/>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'[クロス集計　親年齢　子年齢　1100288_20211208_1749_Cross_n1　.xlsx]1(Q39)'!$J$6</c15:sqref>
                        </c15:formulaRef>
                      </c:ext>
                    </c:extLst>
                    <c:strCache>
                      <c:ptCount val="1"/>
                      <c:pt idx="0">
                        <c:v>【家事】洗濯</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extLst xmlns:c15="http://schemas.microsoft.com/office/drawing/2012/chart">
                      <c:ext xmlns:c15="http://schemas.microsoft.com/office/drawing/2012/chart" uri="{02D57815-91ED-43cb-92C2-25804820EDAC}">
                        <c15:formulaRef>
                          <c15:sqref>'[クロス集計　親年齢　子年齢　1100288_20211208_1749_Cross_n1　.xlsx]1(Q39)'!$D$42:$D$45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'[クロス集計　親年齢　子年齢　1100288_20211208_1749_Cross_n1　.xlsx]1(Q39)'!$J$42:$J$45</c15:sqref>
                        </c15:formulaRef>
                      </c:ext>
                    </c:extLst>
                    <c:numCache>
                      <c:formatCode>0%</c:formatCode>
                      <c:ptCount val="4"/>
                      <c:pt idx="0">
                        <c:v>0.20833333333333334</c:v>
                      </c:pt>
                      <c:pt idx="1">
                        <c:v>0.17475728155339806</c:v>
                      </c:pt>
                      <c:pt idx="2">
                        <c:v>0.16071428571428573</c:v>
                      </c:pt>
                      <c:pt idx="3">
                        <c:v>0.19607843137254902</c:v>
                      </c:pt>
                    </c:numCache>
                  </c:numRef>
                </c:val>
                <c:smooth val="0"/>
                <c:extLst xmlns:c15="http://schemas.microsoft.com/office/drawing/2012/chart">
                  <c:ext xmlns:c16="http://schemas.microsoft.com/office/drawing/2014/chart" uri="{C3380CC4-5D6E-409C-BE32-E72D297353CC}">
                    <c16:uniqueId val="{0000000A-BBF3-4EB3-B938-C9F558E16F87}"/>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'[クロス集計　親年齢　子年齢　1100288_20211208_1749_Cross_n1　.xlsx]1(Q39)'!$L$6</c15:sqref>
                        </c15:formulaRef>
                      </c:ext>
                    </c:extLst>
                    <c:strCache>
                      <c:ptCount val="1"/>
                      <c:pt idx="0">
                        <c:v>【家事】洗濯物のアイロンがけ</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extLst xmlns:c15="http://schemas.microsoft.com/office/drawing/2012/chart">
                      <c:ext xmlns:c15="http://schemas.microsoft.com/office/drawing/2012/chart" uri="{02D57815-91ED-43cb-92C2-25804820EDAC}">
                        <c15:formulaRef>
                          <c15:sqref>'[クロス集計　親年齢　子年齢　1100288_20211208_1749_Cross_n1　.xlsx]1(Q39)'!$D$42:$D$45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'[クロス集計　親年齢　子年齢　1100288_20211208_1749_Cross_n1　.xlsx]1(Q39)'!$L$42:$L$45</c15:sqref>
                        </c15:formulaRef>
                      </c:ext>
                    </c:extLst>
                    <c:numCache>
                      <c:formatCode>0%</c:formatCode>
                      <c:ptCount val="4"/>
                      <c:pt idx="0">
                        <c:v>4.1666666666666664E-2</c:v>
                      </c:pt>
                      <c:pt idx="1">
                        <c:v>0.1553398058252427</c:v>
                      </c:pt>
                      <c:pt idx="2">
                        <c:v>0.125</c:v>
                      </c:pt>
                      <c:pt idx="3">
                        <c:v>7.8431372549019607E-2</c:v>
                      </c:pt>
                    </c:numCache>
                  </c:numRef>
                </c:val>
                <c:smooth val="0"/>
                <c:extLst xmlns:c15="http://schemas.microsoft.com/office/drawing/2012/chart">
                  <c:ext xmlns:c16="http://schemas.microsoft.com/office/drawing/2014/chart" uri="{C3380CC4-5D6E-409C-BE32-E72D297353CC}">
                    <c16:uniqueId val="{0000000B-BBF3-4EB3-B938-C9F558E16F87}"/>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'[クロス集計　親年齢　子年齢　1100288_20211208_1749_Cross_n1　.xlsx]1(Q39)'!$M$6</c15:sqref>
                        </c15:formulaRef>
                      </c:ext>
                    </c:extLst>
                    <c:strCache>
                      <c:ptCount val="1"/>
                      <c:pt idx="0">
                        <c:v>【育児】子どもを朝起こすこと</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extLst xmlns:c15="http://schemas.microsoft.com/office/drawing/2012/chart">
                      <c:ext xmlns:c15="http://schemas.microsoft.com/office/drawing/2012/chart" uri="{02D57815-91ED-43cb-92C2-25804820EDAC}">
                        <c15:formulaRef>
                          <c15:sqref>'[クロス集計　親年齢　子年齢　1100288_20211208_1749_Cross_n1　.xlsx]1(Q39)'!$D$42:$D$45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'[クロス集計　親年齢　子年齢　1100288_20211208_1749_Cross_n1　.xlsx]1(Q39)'!$M$42:$M$45</c15:sqref>
                        </c15:formulaRef>
                      </c:ext>
                    </c:extLst>
                    <c:numCache>
                      <c:formatCode>0%</c:formatCode>
                      <c:ptCount val="4"/>
                      <c:pt idx="0">
                        <c:v>0</c:v>
                      </c:pt>
                      <c:pt idx="1">
                        <c:v>0.11650485436893204</c:v>
                      </c:pt>
                      <c:pt idx="2">
                        <c:v>0.16964285714285715</c:v>
                      </c:pt>
                      <c:pt idx="3">
                        <c:v>0.27450980392156865</c:v>
                      </c:pt>
                    </c:numCache>
                  </c:numRef>
                </c:val>
                <c:smooth val="0"/>
                <c:extLst xmlns:c15="http://schemas.microsoft.com/office/drawing/2012/chart">
                  <c:ext xmlns:c16="http://schemas.microsoft.com/office/drawing/2014/chart" uri="{C3380CC4-5D6E-409C-BE32-E72D297353CC}">
                    <c16:uniqueId val="{0000000C-BBF3-4EB3-B938-C9F558E16F87}"/>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'[クロス集計　親年齢　子年齢　1100288_20211208_1749_Cross_n1　.xlsx]1(Q39)'!$N$6</c15:sqref>
                        </c15:formulaRef>
                      </c:ext>
                    </c:extLst>
                    <c:strCache>
                      <c:ptCount val="1"/>
                      <c:pt idx="0">
                        <c:v>【育児】子どもの朝ごはん</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extLst xmlns:c15="http://schemas.microsoft.com/office/drawing/2012/chart">
                      <c:ext xmlns:c15="http://schemas.microsoft.com/office/drawing/2012/chart" uri="{02D57815-91ED-43cb-92C2-25804820EDAC}">
                        <c15:formulaRef>
                          <c15:sqref>'[クロス集計　親年齢　子年齢　1100288_20211208_1749_Cross_n1　.xlsx]1(Q39)'!$D$42:$D$45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'[クロス集計　親年齢　子年齢　1100288_20211208_1749_Cross_n1　.xlsx]1(Q39)'!$N$42:$N$45</c15:sqref>
                        </c15:formulaRef>
                      </c:ext>
                    </c:extLst>
                    <c:numCache>
                      <c:formatCode>0%</c:formatCode>
                      <c:ptCount val="4"/>
                      <c:pt idx="0">
                        <c:v>0.25</c:v>
                      </c:pt>
                      <c:pt idx="1">
                        <c:v>0.33980582524271846</c:v>
                      </c:pt>
                      <c:pt idx="2">
                        <c:v>0.3125</c:v>
                      </c:pt>
                      <c:pt idx="3">
                        <c:v>0.33333333333333331</c:v>
                      </c:pt>
                    </c:numCache>
                  </c:numRef>
                </c:val>
                <c:smooth val="0"/>
                <c:extLst xmlns:c15="http://schemas.microsoft.com/office/drawing/2012/chart">
                  <c:ext xmlns:c16="http://schemas.microsoft.com/office/drawing/2014/chart" uri="{C3380CC4-5D6E-409C-BE32-E72D297353CC}">
                    <c16:uniqueId val="{0000000D-BBF3-4EB3-B938-C9F558E16F87}"/>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'[クロス集計　親年齢　子年齢　1100288_20211208_1749_Cross_n1　.xlsx]1(Q39)'!$O$6</c15:sqref>
                        </c15:formulaRef>
                      </c:ext>
                    </c:extLst>
                    <c:strCache>
                      <c:ptCount val="1"/>
                      <c:pt idx="0">
                        <c:v>【育児】子どもの登園・登校準備</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extLst xmlns:c15="http://schemas.microsoft.com/office/drawing/2012/chart">
                      <c:ext xmlns:c15="http://schemas.microsoft.com/office/drawing/2012/chart" uri="{02D57815-91ED-43cb-92C2-25804820EDAC}">
                        <c15:formulaRef>
                          <c15:sqref>'[クロス集計　親年齢　子年齢　1100288_20211208_1749_Cross_n1　.xlsx]1(Q39)'!$D$42:$D$45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'[クロス集計　親年齢　子年齢　1100288_20211208_1749_Cross_n1　.xlsx]1(Q39)'!$O$42:$O$45</c15:sqref>
                        </c15:formulaRef>
                      </c:ext>
                    </c:extLst>
                    <c:numCache>
                      <c:formatCode>0%</c:formatCode>
                      <c:ptCount val="4"/>
                      <c:pt idx="0">
                        <c:v>0.125</c:v>
                      </c:pt>
                      <c:pt idx="1">
                        <c:v>0.17475728155339806</c:v>
                      </c:pt>
                      <c:pt idx="2">
                        <c:v>0.1875</c:v>
                      </c:pt>
                      <c:pt idx="3">
                        <c:v>0.17647058823529413</c:v>
                      </c:pt>
                    </c:numCache>
                  </c:numRef>
                </c:val>
                <c:smooth val="0"/>
                <c:extLst xmlns:c15="http://schemas.microsoft.com/office/drawing/2012/chart">
                  <c:ext xmlns:c16="http://schemas.microsoft.com/office/drawing/2014/chart" uri="{C3380CC4-5D6E-409C-BE32-E72D297353CC}">
                    <c16:uniqueId val="{0000000E-BBF3-4EB3-B938-C9F558E16F87}"/>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'[クロス集計　親年齢　子年齢　1100288_20211208_1749_Cross_n1　.xlsx]1(Q39)'!$P$6</c15:sqref>
                        </c15:formulaRef>
                      </c:ext>
                    </c:extLst>
                    <c:strCache>
                      <c:ptCount val="1"/>
                      <c:pt idx="0">
                        <c:v>【育児】子どもの保育園への送り</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extLst xmlns:c15="http://schemas.microsoft.com/office/drawing/2012/chart">
                      <c:ext xmlns:c15="http://schemas.microsoft.com/office/drawing/2012/chart" uri="{02D57815-91ED-43cb-92C2-25804820EDAC}">
                        <c15:formulaRef>
                          <c15:sqref>'[クロス集計　親年齢　子年齢　1100288_20211208_1749_Cross_n1　.xlsx]1(Q39)'!$D$42:$D$45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'[クロス集計　親年齢　子年齢　1100288_20211208_1749_Cross_n1　.xlsx]1(Q39)'!$P$42:$P$45</c15:sqref>
                        </c15:formulaRef>
                      </c:ext>
                    </c:extLst>
                    <c:numCache>
                      <c:formatCode>0%</c:formatCode>
                      <c:ptCount val="4"/>
                      <c:pt idx="0">
                        <c:v>8.3333333333333329E-2</c:v>
                      </c:pt>
                      <c:pt idx="1">
                        <c:v>7.7669902912621352E-2</c:v>
                      </c:pt>
                      <c:pt idx="2">
                        <c:v>6.25E-2</c:v>
                      </c:pt>
                      <c:pt idx="3">
                        <c:v>5.8823529411764705E-2</c:v>
                      </c:pt>
                    </c:numCache>
                  </c:numRef>
                </c:val>
                <c:smooth val="0"/>
                <c:extLst xmlns:c15="http://schemas.microsoft.com/office/drawing/2012/chart">
                  <c:ext xmlns:c16="http://schemas.microsoft.com/office/drawing/2014/chart" uri="{C3380CC4-5D6E-409C-BE32-E72D297353CC}">
                    <c16:uniqueId val="{0000000F-BBF3-4EB3-B938-C9F558E16F87}"/>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'[クロス集計　親年齢　子年齢　1100288_20211208_1749_Cross_n1　.xlsx]1(Q39)'!$Q$6</c15:sqref>
                        </c15:formulaRef>
                      </c:ext>
                    </c:extLst>
                    <c:strCache>
                      <c:ptCount val="1"/>
                      <c:pt idx="0">
                        <c:v>【育児】子どもの保育園へのお迎え</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extLst xmlns:c15="http://schemas.microsoft.com/office/drawing/2012/chart">
                      <c:ext xmlns:c15="http://schemas.microsoft.com/office/drawing/2012/chart" uri="{02D57815-91ED-43cb-92C2-25804820EDAC}">
                        <c15:formulaRef>
                          <c15:sqref>'[クロス集計　親年齢　子年齢　1100288_20211208_1749_Cross_n1　.xlsx]1(Q39)'!$D$42:$D$45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'[クロス集計　親年齢　子年齢　1100288_20211208_1749_Cross_n1　.xlsx]1(Q39)'!$Q$42:$Q$45</c15:sqref>
                        </c15:formulaRef>
                      </c:ext>
                    </c:extLst>
                    <c:numCache>
                      <c:formatCode>0%</c:formatCode>
                      <c:ptCount val="4"/>
                      <c:pt idx="0">
                        <c:v>0.16666666666666666</c:v>
                      </c:pt>
                      <c:pt idx="1">
                        <c:v>5.8252427184466021E-2</c:v>
                      </c:pt>
                      <c:pt idx="2">
                        <c:v>7.1428571428571425E-2</c:v>
                      </c:pt>
                      <c:pt idx="3">
                        <c:v>3.9215686274509803E-2</c:v>
                      </c:pt>
                    </c:numCache>
                  </c:numRef>
                </c:val>
                <c:smooth val="0"/>
                <c:extLst xmlns:c15="http://schemas.microsoft.com/office/drawing/2012/chart">
                  <c:ext xmlns:c16="http://schemas.microsoft.com/office/drawing/2014/chart" uri="{C3380CC4-5D6E-409C-BE32-E72D297353CC}">
                    <c16:uniqueId val="{00000010-BBF3-4EB3-B938-C9F558E16F87}"/>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'[クロス集計　親年齢　子年齢　1100288_20211208_1749_Cross_n1　.xlsx]1(Q39)'!$R$6</c15:sqref>
                        </c15:formulaRef>
                      </c:ext>
                    </c:extLst>
                    <c:strCache>
                      <c:ptCount val="1"/>
                      <c:pt idx="0">
                        <c:v>【育児】子どもの幼稚園への送り</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extLst xmlns:c15="http://schemas.microsoft.com/office/drawing/2012/chart">
                      <c:ext xmlns:c15="http://schemas.microsoft.com/office/drawing/2012/chart" uri="{02D57815-91ED-43cb-92C2-25804820EDAC}">
                        <c15:formulaRef>
                          <c15:sqref>'[クロス集計　親年齢　子年齢　1100288_20211208_1749_Cross_n1　.xlsx]1(Q39)'!$D$42:$D$45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'[クロス集計　親年齢　子年齢　1100288_20211208_1749_Cross_n1　.xlsx]1(Q39)'!$R$42:$R$45</c15:sqref>
                        </c15:formulaRef>
                      </c:ext>
                    </c:extLst>
                    <c:numCache>
                      <c:formatCode>0%</c:formatCode>
                      <c:ptCount val="4"/>
                      <c:pt idx="0">
                        <c:v>0</c:v>
                      </c:pt>
                      <c:pt idx="1">
                        <c:v>2.9126213592233011E-2</c:v>
                      </c:pt>
                      <c:pt idx="2">
                        <c:v>9.8214285714285712E-2</c:v>
                      </c:pt>
                      <c:pt idx="3">
                        <c:v>0.13725490196078433</c:v>
                      </c:pt>
                    </c:numCache>
                  </c:numRef>
                </c:val>
                <c:smooth val="0"/>
                <c:extLst xmlns:c15="http://schemas.microsoft.com/office/drawing/2012/chart">
                  <c:ext xmlns:c16="http://schemas.microsoft.com/office/drawing/2014/chart" uri="{C3380CC4-5D6E-409C-BE32-E72D297353CC}">
                    <c16:uniqueId val="{00000011-BBF3-4EB3-B938-C9F558E16F87}"/>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'[クロス集計　親年齢　子年齢　1100288_20211208_1749_Cross_n1　.xlsx]1(Q39)'!$S$6</c15:sqref>
                        </c15:formulaRef>
                      </c:ext>
                    </c:extLst>
                    <c:strCache>
                      <c:ptCount val="1"/>
                      <c:pt idx="0">
                        <c:v>【育児】子どもの幼稚園へのお迎え</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extLst xmlns:c15="http://schemas.microsoft.com/office/drawing/2012/chart">
                      <c:ext xmlns:c15="http://schemas.microsoft.com/office/drawing/2012/chart" uri="{02D57815-91ED-43cb-92C2-25804820EDAC}">
                        <c15:formulaRef>
                          <c15:sqref>'[クロス集計　親年齢　子年齢　1100288_20211208_1749_Cross_n1　.xlsx]1(Q39)'!$D$42:$D$45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'[クロス集計　親年齢　子年齢　1100288_20211208_1749_Cross_n1　.xlsx]1(Q39)'!$S$42:$S$45</c15:sqref>
                        </c15:formulaRef>
                      </c:ext>
                    </c:extLst>
                    <c:numCache>
                      <c:formatCode>0%</c:formatCode>
                      <c:ptCount val="4"/>
                      <c:pt idx="0">
                        <c:v>0</c:v>
                      </c:pt>
                      <c:pt idx="1">
                        <c:v>3.8834951456310676E-2</c:v>
                      </c:pt>
                      <c:pt idx="2">
                        <c:v>0.11607142857142858</c:v>
                      </c:pt>
                      <c:pt idx="3">
                        <c:v>9.8039215686274508E-2</c:v>
                      </c:pt>
                    </c:numCache>
                  </c:numRef>
                </c:val>
                <c:smooth val="0"/>
                <c:extLst xmlns:c15="http://schemas.microsoft.com/office/drawing/2012/chart">
                  <c:ext xmlns:c16="http://schemas.microsoft.com/office/drawing/2014/chart" uri="{C3380CC4-5D6E-409C-BE32-E72D297353CC}">
                    <c16:uniqueId val="{00000012-BBF3-4EB3-B938-C9F558E16F87}"/>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'[クロス集計　親年齢　子年齢　1100288_20211208_1749_Cross_n1　.xlsx]1(Q39)'!$U$6</c15:sqref>
                        </c15:formulaRef>
                      </c:ext>
                    </c:extLst>
                    <c:strCache>
                      <c:ptCount val="1"/>
                      <c:pt idx="0">
                        <c:v>【育児】子どもの入浴</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extLst xmlns:c15="http://schemas.microsoft.com/office/drawing/2012/chart">
                      <c:ext xmlns:c15="http://schemas.microsoft.com/office/drawing/2012/chart" uri="{02D57815-91ED-43cb-92C2-25804820EDAC}">
                        <c15:formulaRef>
                          <c15:sqref>'[クロス集計　親年齢　子年齢　1100288_20211208_1749_Cross_n1　.xlsx]1(Q39)'!$D$42:$D$45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'[クロス集計　親年齢　子年齢　1100288_20211208_1749_Cross_n1　.xlsx]1(Q39)'!$U$42:$U$45</c15:sqref>
                        </c15:formulaRef>
                      </c:ext>
                    </c:extLst>
                    <c:numCache>
                      <c:formatCode>0%</c:formatCode>
                      <c:ptCount val="4"/>
                      <c:pt idx="0">
                        <c:v>0.29166666666666669</c:v>
                      </c:pt>
                      <c:pt idx="1">
                        <c:v>0.22330097087378642</c:v>
                      </c:pt>
                      <c:pt idx="2">
                        <c:v>0.2767857142857143</c:v>
                      </c:pt>
                      <c:pt idx="3">
                        <c:v>0.19607843137254902</c:v>
                      </c:pt>
                    </c:numCache>
                  </c:numRef>
                </c:val>
                <c:smooth val="0"/>
                <c:extLst xmlns:c15="http://schemas.microsoft.com/office/drawing/2012/chart">
                  <c:ext xmlns:c16="http://schemas.microsoft.com/office/drawing/2014/chart" uri="{C3380CC4-5D6E-409C-BE32-E72D297353CC}">
                    <c16:uniqueId val="{00000013-BBF3-4EB3-B938-C9F558E16F87}"/>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'[クロス集計　親年齢　子年齢　1100288_20211208_1749_Cross_n1　.xlsx]1(Q39)'!$Z$6</c15:sqref>
                        </c15:formulaRef>
                      </c:ext>
                    </c:extLst>
                    <c:strCache>
                      <c:ptCount val="1"/>
                      <c:pt idx="0">
                        <c:v>その他【　　　】</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extLst xmlns:c15="http://schemas.microsoft.com/office/drawing/2012/chart">
                      <c:ext xmlns:c15="http://schemas.microsoft.com/office/drawing/2012/chart" uri="{02D57815-91ED-43cb-92C2-25804820EDAC}">
                        <c15:formulaRef>
                          <c15:sqref>'[クロス集計　親年齢　子年齢　1100288_20211208_1749_Cross_n1　.xlsx]1(Q39)'!$D$42:$D$45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'[クロス集計　親年齢　子年齢　1100288_20211208_1749_Cross_n1　.xlsx]1(Q39)'!$Z$42:$Z$45</c15:sqref>
                        </c15:formulaRef>
                      </c:ext>
                    </c:extLst>
                    <c:numCache>
                      <c:formatCode>0%</c:formatCode>
                      <c:ptCount val="4"/>
                      <c:pt idx="0">
                        <c:v>0</c:v>
                      </c:pt>
                      <c:pt idx="1">
                        <c:v>0</c:v>
                      </c:pt>
                      <c:pt idx="2">
                        <c:v>8.9285714285714281E-3</c:v>
                      </c:pt>
                      <c:pt idx="3">
                        <c:v>0</c:v>
                      </c:pt>
                    </c:numCache>
                  </c:numRef>
                </c:val>
                <c:smooth val="0"/>
                <c:extLst xmlns:c15="http://schemas.microsoft.com/office/drawing/2012/chart">
                  <c:ext xmlns:c16="http://schemas.microsoft.com/office/drawing/2014/chart" uri="{C3380CC4-5D6E-409C-BE32-E72D297353CC}">
                    <c16:uniqueId val="{00000014-BBF3-4EB3-B938-C9F558E16F87}"/>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'[クロス集計　親年齢　子年齢　1100288_20211208_1749_Cross_n1　.xlsx]1(Q39)'!$AA$6</c15:sqref>
                        </c15:formulaRef>
                      </c:ext>
                    </c:extLst>
                    <c:strCache>
                      <c:ptCount val="1"/>
                      <c:pt idx="0">
                        <c:v>特になし</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extLst xmlns:c15="http://schemas.microsoft.com/office/drawing/2012/chart">
                      <c:ext xmlns:c15="http://schemas.microsoft.com/office/drawing/2012/chart" uri="{02D57815-91ED-43cb-92C2-25804820EDAC}">
                        <c15:formulaRef>
                          <c15:sqref>'[クロス集計　親年齢　子年齢　1100288_20211208_1749_Cross_n1　.xlsx]1(Q39)'!$D$42:$D$45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'[クロス集計　親年齢　子年齢　1100288_20211208_1749_Cross_n1　.xlsx]1(Q39)'!$AA$42:$AA$45</c15:sqref>
                        </c15:formulaRef>
                      </c:ext>
                    </c:extLst>
                    <c:numCache>
                      <c:formatCode>0%</c:formatCode>
                      <c:ptCount val="4"/>
                      <c:pt idx="0">
                        <c:v>8.3333333333333329E-2</c:v>
                      </c:pt>
                      <c:pt idx="1">
                        <c:v>0.1553398058252427</c:v>
                      </c:pt>
                      <c:pt idx="2">
                        <c:v>7.1428571428571425E-2</c:v>
                      </c:pt>
                      <c:pt idx="3">
                        <c:v>5.8823529411764705E-2</c:v>
                      </c:pt>
                    </c:numCache>
                  </c:numRef>
                </c:val>
                <c:smooth val="0"/>
                <c:extLst xmlns:c15="http://schemas.microsoft.com/office/drawing/2012/chart">
                  <c:ext xmlns:c16="http://schemas.microsoft.com/office/drawing/2014/chart" uri="{C3380CC4-5D6E-409C-BE32-E72D297353CC}">
                    <c16:uniqueId val="{00000015-BBF3-4EB3-B938-C9F558E16F87}"/>
                  </c:ext>
                </c:extLst>
              </c15:ser>
            </c15:filteredLineSeries>
          </c:ext>
        </c:extLst>
      </c:lineChart>
      <c:catAx>
        <c:axId val="51644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6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6443384"/>
        <c:crosses val="autoZero"/>
        <c:auto val="1"/>
        <c:lblAlgn val="ctr"/>
        <c:lblOffset val="100"/>
        <c:noMultiLvlLbl val="0"/>
      </c:catAx>
      <c:valAx>
        <c:axId val="516443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6443712"/>
        <c:crosses val="autoZero"/>
        <c:crossBetween val="between"/>
      </c:valAx>
      <c:spPr>
        <a:noFill/>
        <a:ln>
          <a:noFill/>
        </a:ln>
        <a:effectLst/>
      </c:spPr>
    </c:plotArea>
    <c:legend>
      <c:legendPos val="r"/>
      <c:layout>
        <c:manualLayout>
          <c:xMode val="edge"/>
          <c:yMode val="edge"/>
          <c:x val="0.6061352386718899"/>
          <c:y val="0.38623252887510673"/>
          <c:w val="0.39386476132811005"/>
          <c:h val="0.50932452474046108"/>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bg1"/>
                </a:solidFill>
                <a:latin typeface="Meiryo UI" panose="020B0604030504040204" pitchFamily="50" charset="-128"/>
                <a:ea typeface="Meiryo UI" panose="020B0604030504040204" pitchFamily="50" charset="-128"/>
                <a:cs typeface="+mn-cs"/>
              </a:defRPr>
            </a:pPr>
            <a:r>
              <a:rPr lang="ja-JP" sz="1800" b="1" dirty="0">
                <a:solidFill>
                  <a:schemeClr val="bg1"/>
                </a:solidFill>
              </a:rPr>
              <a:t>子どもの年齢別　</a:t>
            </a:r>
            <a:r>
              <a:rPr lang="ja-JP" altLang="en-US" sz="1800" b="1" dirty="0">
                <a:solidFill>
                  <a:schemeClr val="bg1"/>
                </a:solidFill>
              </a:rPr>
              <a:t>悩み・</a:t>
            </a:r>
            <a:r>
              <a:rPr lang="ja-JP" sz="1800" b="1" dirty="0">
                <a:solidFill>
                  <a:schemeClr val="bg1"/>
                </a:solidFill>
              </a:rPr>
              <a:t>困りごと</a:t>
            </a:r>
          </a:p>
        </c:rich>
      </c:tx>
      <c:overlay val="0"/>
      <c:spPr>
        <a:solidFill>
          <a:schemeClr val="accent1"/>
        </a:solidFill>
        <a:ln>
          <a:noFill/>
        </a:ln>
        <a:effectLst/>
      </c:spPr>
      <c:txPr>
        <a:bodyPr rot="0" spcFirstLastPara="1" vertOverflow="ellipsis" vert="horz" wrap="square" anchor="ctr" anchorCtr="1"/>
        <a:lstStyle/>
        <a:p>
          <a:pPr>
            <a:defRPr sz="1800" b="1" i="0" u="none" strike="noStrike" kern="1200" spc="0" baseline="0">
              <a:solidFill>
                <a:schemeClr val="bg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4.3653284999091546E-2"/>
          <c:y val="8.6386250565355038E-2"/>
          <c:w val="0.58468763116567068"/>
          <c:h val="0.75051880007526584"/>
        </c:manualLayout>
      </c:layout>
      <c:lineChart>
        <c:grouping val="standard"/>
        <c:varyColors val="0"/>
        <c:ser>
          <c:idx val="0"/>
          <c:order val="0"/>
          <c:tx>
            <c:strRef>
              <c:f>'[クロス集計　親年齢　子年齢　1100288_20211208_1749_Cross_n1　.xlsx]1(Q39)'!$F$6</c:f>
              <c:strCache>
                <c:ptCount val="1"/>
                <c:pt idx="0">
                  <c:v>【家事】食事のしたく</c:v>
                </c:pt>
              </c:strCache>
            </c:strRef>
          </c:tx>
          <c:spPr>
            <a:ln w="76200" cap="rnd">
              <a:solidFill>
                <a:schemeClr val="accent1"/>
              </a:solidFill>
              <a:round/>
            </a:ln>
            <a:effectLst/>
          </c:spPr>
          <c:marker>
            <c:symbol val="circle"/>
            <c:size val="5"/>
            <c:spPr>
              <a:solidFill>
                <a:schemeClr val="accent1"/>
              </a:solidFill>
              <a:ln w="76200">
                <a:solidFill>
                  <a:schemeClr val="accent1"/>
                </a:solidFill>
              </a:ln>
              <a:effectLst/>
            </c:spPr>
          </c:marker>
          <c:dLbls>
            <c:dLbl>
              <c:idx val="0"/>
              <c:layout>
                <c:manualLayout>
                  <c:x val="-7.0589447997590773E-2"/>
                  <c:y val="-6.8439845462469714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4EB3-44E5-ABF2-C2280AE78F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'[クロス集計　親年齢　子年齢　1100288_20211208_1749_Cross_n1　.xlsx]1(Q39)'!$D$50:$D$56</c:f>
              <c:strCache>
                <c:ptCount val="7"/>
                <c:pt idx="0">
                  <c:v>0歳</c:v>
                </c:pt>
                <c:pt idx="1">
                  <c:v>1歳</c:v>
                </c:pt>
                <c:pt idx="2">
                  <c:v>2歳</c:v>
                </c:pt>
                <c:pt idx="3">
                  <c:v>3歳</c:v>
                </c:pt>
                <c:pt idx="4">
                  <c:v>4歳</c:v>
                </c:pt>
                <c:pt idx="5">
                  <c:v>5歳</c:v>
                </c:pt>
                <c:pt idx="6">
                  <c:v>6歳以上</c:v>
                </c:pt>
              </c:strCache>
            </c:strRef>
          </c:cat>
          <c:val>
            <c:numRef>
              <c:f>'[クロス集計　親年齢　子年齢　1100288_20211208_1749_Cross_n1　.xlsx]1(Q39)'!$F$50:$F$56</c:f>
              <c:numCache>
                <c:formatCode>0%</c:formatCode>
                <c:ptCount val="7"/>
                <c:pt idx="0">
                  <c:v>0.70731707317073167</c:v>
                </c:pt>
                <c:pt idx="1">
                  <c:v>0.41176470588235292</c:v>
                </c:pt>
                <c:pt idx="2">
                  <c:v>0.46153846153846156</c:v>
                </c:pt>
                <c:pt idx="3">
                  <c:v>0.46153846153846156</c:v>
                </c:pt>
                <c:pt idx="4">
                  <c:v>0.46666666666666667</c:v>
                </c:pt>
                <c:pt idx="5">
                  <c:v>0.64864864864864868</c:v>
                </c:pt>
                <c:pt idx="6">
                  <c:v>0.52293577981651373</c:v>
                </c:pt>
              </c:numCache>
            </c:numRef>
          </c:val>
          <c:smooth val="0"/>
          <c:extLst>
            <c:ext xmlns:c16="http://schemas.microsoft.com/office/drawing/2014/chart" uri="{C3380CC4-5D6E-409C-BE32-E72D297353CC}">
              <c16:uniqueId val="{00000000-68E3-4A4F-A0F0-399777FD9687}"/>
            </c:ext>
          </c:extLst>
        </c:ser>
        <c:ser>
          <c:idx val="2"/>
          <c:order val="2"/>
          <c:tx>
            <c:strRef>
              <c:f>'[クロス集計　親年齢　子年齢　1100288_20211208_1749_Cross_n1　.xlsx]1(Q39)'!$H$6</c:f>
              <c:strCache>
                <c:ptCount val="1"/>
                <c:pt idx="0">
                  <c:v>【家事】買い物</c:v>
                </c:pt>
              </c:strCache>
            </c:strRef>
          </c:tx>
          <c:spPr>
            <a:ln w="76200" cap="rnd">
              <a:solidFill>
                <a:schemeClr val="accent3"/>
              </a:solidFill>
              <a:round/>
            </a:ln>
            <a:effectLst/>
          </c:spPr>
          <c:marker>
            <c:symbol val="circle"/>
            <c:size val="5"/>
            <c:spPr>
              <a:solidFill>
                <a:schemeClr val="accent3"/>
              </a:solidFill>
              <a:ln w="76200">
                <a:solidFill>
                  <a:schemeClr val="accent3"/>
                </a:solidFill>
              </a:ln>
              <a:effectLst/>
            </c:spPr>
          </c:marker>
          <c:cat>
            <c:strRef>
              <c:f>'[クロス集計　親年齢　子年齢　1100288_20211208_1749_Cross_n1　.xlsx]1(Q39)'!$D$50:$D$56</c:f>
              <c:strCache>
                <c:ptCount val="7"/>
                <c:pt idx="0">
                  <c:v>0歳</c:v>
                </c:pt>
                <c:pt idx="1">
                  <c:v>1歳</c:v>
                </c:pt>
                <c:pt idx="2">
                  <c:v>2歳</c:v>
                </c:pt>
                <c:pt idx="3">
                  <c:v>3歳</c:v>
                </c:pt>
                <c:pt idx="4">
                  <c:v>4歳</c:v>
                </c:pt>
                <c:pt idx="5">
                  <c:v>5歳</c:v>
                </c:pt>
                <c:pt idx="6">
                  <c:v>6歳以上</c:v>
                </c:pt>
              </c:strCache>
            </c:strRef>
          </c:cat>
          <c:val>
            <c:numRef>
              <c:f>'[クロス集計　親年齢　子年齢　1100288_20211208_1749_Cross_n1　.xlsx]1(Q39)'!$H$50:$H$56</c:f>
              <c:numCache>
                <c:formatCode>0%</c:formatCode>
                <c:ptCount val="7"/>
                <c:pt idx="0">
                  <c:v>0.3902439024390244</c:v>
                </c:pt>
                <c:pt idx="1">
                  <c:v>0.3235294117647059</c:v>
                </c:pt>
                <c:pt idx="2">
                  <c:v>0.26923076923076922</c:v>
                </c:pt>
                <c:pt idx="3">
                  <c:v>0.38461538461538464</c:v>
                </c:pt>
                <c:pt idx="4">
                  <c:v>0.3</c:v>
                </c:pt>
                <c:pt idx="5">
                  <c:v>0.29729729729729731</c:v>
                </c:pt>
                <c:pt idx="6">
                  <c:v>0.26605504587155965</c:v>
                </c:pt>
              </c:numCache>
            </c:numRef>
          </c:val>
          <c:smooth val="0"/>
          <c:extLst>
            <c:ext xmlns:c16="http://schemas.microsoft.com/office/drawing/2014/chart" uri="{C3380CC4-5D6E-409C-BE32-E72D297353CC}">
              <c16:uniqueId val="{00000001-68E3-4A4F-A0F0-399777FD9687}"/>
            </c:ext>
          </c:extLst>
        </c:ser>
        <c:ser>
          <c:idx val="3"/>
          <c:order val="3"/>
          <c:tx>
            <c:strRef>
              <c:f>'[クロス集計　親年齢　子年齢　1100288_20211208_1749_Cross_n1　.xlsx]1(Q39)'!$I$6</c:f>
              <c:strCache>
                <c:ptCount val="1"/>
                <c:pt idx="0">
                  <c:v>【家事】掃除、片づけ</c:v>
                </c:pt>
              </c:strCache>
            </c:strRef>
          </c:tx>
          <c:spPr>
            <a:ln w="76200" cap="rnd">
              <a:solidFill>
                <a:schemeClr val="accent4"/>
              </a:solidFill>
              <a:round/>
            </a:ln>
            <a:effectLst/>
          </c:spPr>
          <c:marker>
            <c:symbol val="circle"/>
            <c:size val="5"/>
            <c:spPr>
              <a:solidFill>
                <a:schemeClr val="accent4"/>
              </a:solidFill>
              <a:ln w="76200">
                <a:solidFill>
                  <a:schemeClr val="accent4"/>
                </a:solidFill>
              </a:ln>
              <a:effectLst/>
            </c:spPr>
          </c:marker>
          <c:cat>
            <c:strRef>
              <c:f>'[クロス集計　親年齢　子年齢　1100288_20211208_1749_Cross_n1　.xlsx]1(Q39)'!$D$50:$D$56</c:f>
              <c:strCache>
                <c:ptCount val="7"/>
                <c:pt idx="0">
                  <c:v>0歳</c:v>
                </c:pt>
                <c:pt idx="1">
                  <c:v>1歳</c:v>
                </c:pt>
                <c:pt idx="2">
                  <c:v>2歳</c:v>
                </c:pt>
                <c:pt idx="3">
                  <c:v>3歳</c:v>
                </c:pt>
                <c:pt idx="4">
                  <c:v>4歳</c:v>
                </c:pt>
                <c:pt idx="5">
                  <c:v>5歳</c:v>
                </c:pt>
                <c:pt idx="6">
                  <c:v>6歳以上</c:v>
                </c:pt>
              </c:strCache>
            </c:strRef>
          </c:cat>
          <c:val>
            <c:numRef>
              <c:f>'[クロス集計　親年齢　子年齢　1100288_20211208_1749_Cross_n1　.xlsx]1(Q39)'!$I$50:$I$56</c:f>
              <c:numCache>
                <c:formatCode>0%</c:formatCode>
                <c:ptCount val="7"/>
                <c:pt idx="0">
                  <c:v>0.43902439024390244</c:v>
                </c:pt>
                <c:pt idx="1">
                  <c:v>0.29411764705882354</c:v>
                </c:pt>
                <c:pt idx="2">
                  <c:v>0.34615384615384615</c:v>
                </c:pt>
                <c:pt idx="3">
                  <c:v>0.38461538461538464</c:v>
                </c:pt>
                <c:pt idx="4">
                  <c:v>0.26666666666666666</c:v>
                </c:pt>
                <c:pt idx="5">
                  <c:v>0.43243243243243246</c:v>
                </c:pt>
                <c:pt idx="6">
                  <c:v>0.48623853211009177</c:v>
                </c:pt>
              </c:numCache>
            </c:numRef>
          </c:val>
          <c:smooth val="0"/>
          <c:extLst>
            <c:ext xmlns:c16="http://schemas.microsoft.com/office/drawing/2014/chart" uri="{C3380CC4-5D6E-409C-BE32-E72D297353CC}">
              <c16:uniqueId val="{00000002-68E3-4A4F-A0F0-399777FD9687}"/>
            </c:ext>
          </c:extLst>
        </c:ser>
        <c:ser>
          <c:idx val="5"/>
          <c:order val="5"/>
          <c:tx>
            <c:strRef>
              <c:f>'[クロス集計　親年齢　子年齢　1100288_20211208_1749_Cross_n1　.xlsx]1(Q39)'!$K$6</c:f>
              <c:strCache>
                <c:ptCount val="1"/>
                <c:pt idx="0">
                  <c:v>【家事】洗濯物たたみ、収納</c:v>
                </c:pt>
              </c:strCache>
            </c:strRef>
          </c:tx>
          <c:spPr>
            <a:ln w="76200" cap="rnd">
              <a:solidFill>
                <a:schemeClr val="accent6"/>
              </a:solidFill>
              <a:round/>
            </a:ln>
            <a:effectLst/>
          </c:spPr>
          <c:marker>
            <c:symbol val="circle"/>
            <c:size val="5"/>
            <c:spPr>
              <a:solidFill>
                <a:schemeClr val="accent6"/>
              </a:solidFill>
              <a:ln w="76200">
                <a:solidFill>
                  <a:schemeClr val="accent6"/>
                </a:solidFill>
              </a:ln>
              <a:effectLst/>
            </c:spPr>
          </c:marker>
          <c:cat>
            <c:strRef>
              <c:f>'[クロス集計　親年齢　子年齢　1100288_20211208_1749_Cross_n1　.xlsx]1(Q39)'!$D$50:$D$56</c:f>
              <c:strCache>
                <c:ptCount val="7"/>
                <c:pt idx="0">
                  <c:v>0歳</c:v>
                </c:pt>
                <c:pt idx="1">
                  <c:v>1歳</c:v>
                </c:pt>
                <c:pt idx="2">
                  <c:v>2歳</c:v>
                </c:pt>
                <c:pt idx="3">
                  <c:v>3歳</c:v>
                </c:pt>
                <c:pt idx="4">
                  <c:v>4歳</c:v>
                </c:pt>
                <c:pt idx="5">
                  <c:v>5歳</c:v>
                </c:pt>
                <c:pt idx="6">
                  <c:v>6歳以上</c:v>
                </c:pt>
              </c:strCache>
            </c:strRef>
          </c:cat>
          <c:val>
            <c:numRef>
              <c:f>'[クロス集計　親年齢　子年齢　1100288_20211208_1749_Cross_n1　.xlsx]1(Q39)'!$K$50:$K$56</c:f>
              <c:numCache>
                <c:formatCode>0%</c:formatCode>
                <c:ptCount val="7"/>
                <c:pt idx="0">
                  <c:v>0.24390243902439024</c:v>
                </c:pt>
                <c:pt idx="1">
                  <c:v>5.8823529411764705E-2</c:v>
                </c:pt>
                <c:pt idx="2">
                  <c:v>7.6923076923076927E-2</c:v>
                </c:pt>
                <c:pt idx="3">
                  <c:v>0.11538461538461539</c:v>
                </c:pt>
                <c:pt idx="4">
                  <c:v>0.2</c:v>
                </c:pt>
                <c:pt idx="5">
                  <c:v>0.21621621621621623</c:v>
                </c:pt>
                <c:pt idx="6">
                  <c:v>0.23853211009174313</c:v>
                </c:pt>
              </c:numCache>
            </c:numRef>
          </c:val>
          <c:smooth val="0"/>
          <c:extLst>
            <c:ext xmlns:c16="http://schemas.microsoft.com/office/drawing/2014/chart" uri="{C3380CC4-5D6E-409C-BE32-E72D297353CC}">
              <c16:uniqueId val="{00000003-68E3-4A4F-A0F0-399777FD9687}"/>
            </c:ext>
          </c:extLst>
        </c:ser>
        <c:ser>
          <c:idx val="14"/>
          <c:order val="14"/>
          <c:tx>
            <c:strRef>
              <c:f>'[クロス集計　親年齢　子年齢　1100288_20211208_1749_Cross_n1　.xlsx]1(Q39)'!$T$6</c:f>
              <c:strCache>
                <c:ptCount val="1"/>
                <c:pt idx="0">
                  <c:v>【育児】子どもの夕ごはん</c:v>
                </c:pt>
              </c:strCache>
            </c:strRef>
          </c:tx>
          <c:spPr>
            <a:ln w="76200" cap="rnd">
              <a:solidFill>
                <a:schemeClr val="accent3"/>
              </a:solidFill>
              <a:round/>
            </a:ln>
            <a:effectLst/>
          </c:spPr>
          <c:marker>
            <c:symbol val="circle"/>
            <c:size val="5"/>
            <c:spPr>
              <a:solidFill>
                <a:schemeClr val="accent3">
                  <a:lumMod val="80000"/>
                  <a:lumOff val="20000"/>
                </a:schemeClr>
              </a:solidFill>
              <a:ln w="76200">
                <a:solidFill>
                  <a:schemeClr val="accent3"/>
                </a:solidFill>
              </a:ln>
              <a:effectLst/>
            </c:spPr>
          </c:marker>
          <c:cat>
            <c:strRef>
              <c:f>'[クロス集計　親年齢　子年齢　1100288_20211208_1749_Cross_n1　.xlsx]1(Q39)'!$D$50:$D$56</c:f>
              <c:strCache>
                <c:ptCount val="7"/>
                <c:pt idx="0">
                  <c:v>0歳</c:v>
                </c:pt>
                <c:pt idx="1">
                  <c:v>1歳</c:v>
                </c:pt>
                <c:pt idx="2">
                  <c:v>2歳</c:v>
                </c:pt>
                <c:pt idx="3">
                  <c:v>3歳</c:v>
                </c:pt>
                <c:pt idx="4">
                  <c:v>4歳</c:v>
                </c:pt>
                <c:pt idx="5">
                  <c:v>5歳</c:v>
                </c:pt>
                <c:pt idx="6">
                  <c:v>6歳以上</c:v>
                </c:pt>
              </c:strCache>
            </c:strRef>
          </c:cat>
          <c:val>
            <c:numRef>
              <c:f>'[クロス集計　親年齢　子年齢　1100288_20211208_1749_Cross_n1　.xlsx]1(Q39)'!$T$50:$T$56</c:f>
              <c:numCache>
                <c:formatCode>0%</c:formatCode>
                <c:ptCount val="7"/>
                <c:pt idx="0">
                  <c:v>0.1951219512195122</c:v>
                </c:pt>
                <c:pt idx="1">
                  <c:v>0.29411764705882354</c:v>
                </c:pt>
                <c:pt idx="2">
                  <c:v>0.46153846153846156</c:v>
                </c:pt>
                <c:pt idx="3">
                  <c:v>0.30769230769230771</c:v>
                </c:pt>
                <c:pt idx="4">
                  <c:v>0.26666666666666666</c:v>
                </c:pt>
                <c:pt idx="5">
                  <c:v>0.32432432432432434</c:v>
                </c:pt>
                <c:pt idx="6">
                  <c:v>0.3669724770642202</c:v>
                </c:pt>
              </c:numCache>
            </c:numRef>
          </c:val>
          <c:smooth val="0"/>
          <c:extLst>
            <c:ext xmlns:c16="http://schemas.microsoft.com/office/drawing/2014/chart" uri="{C3380CC4-5D6E-409C-BE32-E72D297353CC}">
              <c16:uniqueId val="{00000004-68E3-4A4F-A0F0-399777FD9687}"/>
            </c:ext>
          </c:extLst>
        </c:ser>
        <c:ser>
          <c:idx val="16"/>
          <c:order val="16"/>
          <c:tx>
            <c:strRef>
              <c:f>'[クロス集計　親年齢　子年齢　1100288_20211208_1749_Cross_n1　.xlsx]1(Q39)'!$V$6</c:f>
              <c:strCache>
                <c:ptCount val="1"/>
                <c:pt idx="0">
                  <c:v>【育児】子どもの歯磨き</c:v>
                </c:pt>
              </c:strCache>
            </c:strRef>
          </c:tx>
          <c:spPr>
            <a:ln w="76200" cap="rnd">
              <a:solidFill>
                <a:schemeClr val="accent5">
                  <a:lumMod val="80000"/>
                  <a:lumOff val="20000"/>
                </a:schemeClr>
              </a:solidFill>
              <a:round/>
            </a:ln>
            <a:effectLst/>
          </c:spPr>
          <c:marker>
            <c:symbol val="circle"/>
            <c:size val="5"/>
            <c:spPr>
              <a:solidFill>
                <a:schemeClr val="accent5">
                  <a:lumMod val="80000"/>
                  <a:lumOff val="20000"/>
                </a:schemeClr>
              </a:solidFill>
              <a:ln w="76200">
                <a:solidFill>
                  <a:schemeClr val="accent5">
                    <a:lumMod val="80000"/>
                    <a:lumOff val="20000"/>
                  </a:schemeClr>
                </a:solidFill>
              </a:ln>
              <a:effectLst/>
            </c:spPr>
          </c:marker>
          <c:dLbls>
            <c:dLbl>
              <c:idx val="1"/>
              <c:layout>
                <c:manualLayout>
                  <c:x val="3.4225186907922797E-2"/>
                  <c:y val="-3.7071582958837744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4EB3-44E5-ABF2-C2280AE78F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'[クロス集計　親年齢　子年齢　1100288_20211208_1749_Cross_n1　.xlsx]1(Q39)'!$D$50:$D$56</c:f>
              <c:strCache>
                <c:ptCount val="7"/>
                <c:pt idx="0">
                  <c:v>0歳</c:v>
                </c:pt>
                <c:pt idx="1">
                  <c:v>1歳</c:v>
                </c:pt>
                <c:pt idx="2">
                  <c:v>2歳</c:v>
                </c:pt>
                <c:pt idx="3">
                  <c:v>3歳</c:v>
                </c:pt>
                <c:pt idx="4">
                  <c:v>4歳</c:v>
                </c:pt>
                <c:pt idx="5">
                  <c:v>5歳</c:v>
                </c:pt>
                <c:pt idx="6">
                  <c:v>6歳以上</c:v>
                </c:pt>
              </c:strCache>
            </c:strRef>
          </c:cat>
          <c:val>
            <c:numRef>
              <c:f>'[クロス集計　親年齢　子年齢　1100288_20211208_1749_Cross_n1　.xlsx]1(Q39)'!$V$50:$V$56</c:f>
              <c:numCache>
                <c:formatCode>0%</c:formatCode>
                <c:ptCount val="7"/>
                <c:pt idx="0">
                  <c:v>0.12195121951219512</c:v>
                </c:pt>
                <c:pt idx="1">
                  <c:v>0.61764705882352944</c:v>
                </c:pt>
                <c:pt idx="2">
                  <c:v>0.34615384615384615</c:v>
                </c:pt>
                <c:pt idx="3">
                  <c:v>0.38461538461538464</c:v>
                </c:pt>
                <c:pt idx="4">
                  <c:v>0.3</c:v>
                </c:pt>
                <c:pt idx="5">
                  <c:v>0.27027027027027029</c:v>
                </c:pt>
                <c:pt idx="6">
                  <c:v>0.29357798165137616</c:v>
                </c:pt>
              </c:numCache>
            </c:numRef>
          </c:val>
          <c:smooth val="0"/>
          <c:extLst>
            <c:ext xmlns:c16="http://schemas.microsoft.com/office/drawing/2014/chart" uri="{C3380CC4-5D6E-409C-BE32-E72D297353CC}">
              <c16:uniqueId val="{00000005-68E3-4A4F-A0F0-399777FD9687}"/>
            </c:ext>
          </c:extLst>
        </c:ser>
        <c:ser>
          <c:idx val="17"/>
          <c:order val="17"/>
          <c:tx>
            <c:strRef>
              <c:f>'[クロス集計　親年齢　子年齢　1100288_20211208_1749_Cross_n1　.xlsx]1(Q39)'!$W$6</c:f>
              <c:strCache>
                <c:ptCount val="1"/>
                <c:pt idx="0">
                  <c:v>【育児】子どもの寝かしつけ</c:v>
                </c:pt>
              </c:strCache>
            </c:strRef>
          </c:tx>
          <c:spPr>
            <a:ln w="76200" cap="rnd">
              <a:solidFill>
                <a:schemeClr val="accent6">
                  <a:lumMod val="80000"/>
                  <a:lumOff val="20000"/>
                </a:schemeClr>
              </a:solidFill>
              <a:round/>
            </a:ln>
            <a:effectLst/>
          </c:spPr>
          <c:marker>
            <c:symbol val="circle"/>
            <c:size val="5"/>
            <c:spPr>
              <a:solidFill>
                <a:schemeClr val="accent6">
                  <a:lumMod val="80000"/>
                  <a:lumOff val="20000"/>
                </a:schemeClr>
              </a:solidFill>
              <a:ln w="76200">
                <a:solidFill>
                  <a:schemeClr val="accent6">
                    <a:lumMod val="80000"/>
                    <a:lumOff val="20000"/>
                  </a:schemeClr>
                </a:solidFill>
              </a:ln>
              <a:effectLst/>
            </c:spPr>
          </c:marker>
          <c:cat>
            <c:strRef>
              <c:f>'[クロス集計　親年齢　子年齢　1100288_20211208_1749_Cross_n1　.xlsx]1(Q39)'!$D$50:$D$56</c:f>
              <c:strCache>
                <c:ptCount val="7"/>
                <c:pt idx="0">
                  <c:v>0歳</c:v>
                </c:pt>
                <c:pt idx="1">
                  <c:v>1歳</c:v>
                </c:pt>
                <c:pt idx="2">
                  <c:v>2歳</c:v>
                </c:pt>
                <c:pt idx="3">
                  <c:v>3歳</c:v>
                </c:pt>
                <c:pt idx="4">
                  <c:v>4歳</c:v>
                </c:pt>
                <c:pt idx="5">
                  <c:v>5歳</c:v>
                </c:pt>
                <c:pt idx="6">
                  <c:v>6歳以上</c:v>
                </c:pt>
              </c:strCache>
            </c:strRef>
          </c:cat>
          <c:val>
            <c:numRef>
              <c:f>'[クロス集計　親年齢　子年齢　1100288_20211208_1749_Cross_n1　.xlsx]1(Q39)'!$W$50:$W$56</c:f>
              <c:numCache>
                <c:formatCode>0%</c:formatCode>
                <c:ptCount val="7"/>
                <c:pt idx="0">
                  <c:v>0.51219512195121952</c:v>
                </c:pt>
                <c:pt idx="1">
                  <c:v>0.41176470588235292</c:v>
                </c:pt>
                <c:pt idx="2">
                  <c:v>0.42307692307692307</c:v>
                </c:pt>
                <c:pt idx="3">
                  <c:v>0.5</c:v>
                </c:pt>
                <c:pt idx="4">
                  <c:v>0.46666666666666667</c:v>
                </c:pt>
                <c:pt idx="5">
                  <c:v>0.45945945945945948</c:v>
                </c:pt>
                <c:pt idx="6">
                  <c:v>0.33027522935779818</c:v>
                </c:pt>
              </c:numCache>
            </c:numRef>
          </c:val>
          <c:smooth val="0"/>
          <c:extLst>
            <c:ext xmlns:c16="http://schemas.microsoft.com/office/drawing/2014/chart" uri="{C3380CC4-5D6E-409C-BE32-E72D297353CC}">
              <c16:uniqueId val="{00000006-68E3-4A4F-A0F0-399777FD9687}"/>
            </c:ext>
          </c:extLst>
        </c:ser>
        <c:ser>
          <c:idx val="18"/>
          <c:order val="18"/>
          <c:tx>
            <c:strRef>
              <c:f>'[クロス集計　親年齢　子年齢　1100288_20211208_1749_Cross_n1　.xlsx]1(Q39)'!$X$6</c:f>
              <c:strCache>
                <c:ptCount val="1"/>
                <c:pt idx="0">
                  <c:v>【育児】子どもの勉強</c:v>
                </c:pt>
              </c:strCache>
            </c:strRef>
          </c:tx>
          <c:spPr>
            <a:ln w="76200" cap="rnd">
              <a:solidFill>
                <a:schemeClr val="accent1">
                  <a:lumMod val="80000"/>
                </a:schemeClr>
              </a:solidFill>
              <a:round/>
            </a:ln>
            <a:effectLst/>
          </c:spPr>
          <c:marker>
            <c:symbol val="circle"/>
            <c:size val="5"/>
            <c:spPr>
              <a:solidFill>
                <a:schemeClr val="accent1">
                  <a:lumMod val="80000"/>
                </a:schemeClr>
              </a:solidFill>
              <a:ln w="76200">
                <a:solidFill>
                  <a:schemeClr val="accent1">
                    <a:lumMod val="80000"/>
                  </a:schemeClr>
                </a:solidFill>
              </a:ln>
              <a:effectLst/>
            </c:spPr>
          </c:marker>
          <c:dLbls>
            <c:dLbl>
              <c:idx val="6"/>
              <c:layout>
                <c:manualLayout>
                  <c:x val="7.4867596361081118E-2"/>
                  <c:y val="-0.12832471024213069"/>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4EB3-44E5-ABF2-C2280AE78F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'[クロス集計　親年齢　子年齢　1100288_20211208_1749_Cross_n1　.xlsx]1(Q39)'!$D$50:$D$56</c:f>
              <c:strCache>
                <c:ptCount val="7"/>
                <c:pt idx="0">
                  <c:v>0歳</c:v>
                </c:pt>
                <c:pt idx="1">
                  <c:v>1歳</c:v>
                </c:pt>
                <c:pt idx="2">
                  <c:v>2歳</c:v>
                </c:pt>
                <c:pt idx="3">
                  <c:v>3歳</c:v>
                </c:pt>
                <c:pt idx="4">
                  <c:v>4歳</c:v>
                </c:pt>
                <c:pt idx="5">
                  <c:v>5歳</c:v>
                </c:pt>
                <c:pt idx="6">
                  <c:v>6歳以上</c:v>
                </c:pt>
              </c:strCache>
            </c:strRef>
          </c:cat>
          <c:val>
            <c:numRef>
              <c:f>'[クロス集計　親年齢　子年齢　1100288_20211208_1749_Cross_n1　.xlsx]1(Q39)'!$X$50:$X$56</c:f>
              <c:numCache>
                <c:formatCode>0%</c:formatCode>
                <c:ptCount val="7"/>
                <c:pt idx="0">
                  <c:v>2.4390243902439025E-2</c:v>
                </c:pt>
                <c:pt idx="1">
                  <c:v>5.8823529411764705E-2</c:v>
                </c:pt>
                <c:pt idx="2">
                  <c:v>3.8461538461538464E-2</c:v>
                </c:pt>
                <c:pt idx="3">
                  <c:v>7.6923076923076927E-2</c:v>
                </c:pt>
                <c:pt idx="4">
                  <c:v>0.16666666666666666</c:v>
                </c:pt>
                <c:pt idx="5">
                  <c:v>0.16216216216216217</c:v>
                </c:pt>
                <c:pt idx="6">
                  <c:v>0.42201834862385323</c:v>
                </c:pt>
              </c:numCache>
            </c:numRef>
          </c:val>
          <c:smooth val="0"/>
          <c:extLst>
            <c:ext xmlns:c16="http://schemas.microsoft.com/office/drawing/2014/chart" uri="{C3380CC4-5D6E-409C-BE32-E72D297353CC}">
              <c16:uniqueId val="{00000007-68E3-4A4F-A0F0-399777FD9687}"/>
            </c:ext>
          </c:extLst>
        </c:ser>
        <c:ser>
          <c:idx val="19"/>
          <c:order val="19"/>
          <c:tx>
            <c:strRef>
              <c:f>'[クロス集計　親年齢　子年齢　1100288_20211208_1749_Cross_n1　.xlsx]1(Q39)'!$Y$6</c:f>
              <c:strCache>
                <c:ptCount val="1"/>
                <c:pt idx="0">
                  <c:v>【育児】子どもの習い事</c:v>
                </c:pt>
              </c:strCache>
            </c:strRef>
          </c:tx>
          <c:spPr>
            <a:ln w="76200" cap="rnd">
              <a:solidFill>
                <a:schemeClr val="accent2">
                  <a:lumMod val="80000"/>
                </a:schemeClr>
              </a:solidFill>
              <a:round/>
            </a:ln>
            <a:effectLst/>
          </c:spPr>
          <c:marker>
            <c:symbol val="circle"/>
            <c:size val="5"/>
            <c:spPr>
              <a:solidFill>
                <a:schemeClr val="accent2">
                  <a:lumMod val="80000"/>
                </a:schemeClr>
              </a:solidFill>
              <a:ln w="76200">
                <a:solidFill>
                  <a:schemeClr val="accent2">
                    <a:lumMod val="80000"/>
                  </a:schemeClr>
                </a:solidFill>
              </a:ln>
              <a:effectLst/>
            </c:spPr>
          </c:marker>
          <c:cat>
            <c:strRef>
              <c:f>'[クロス集計　親年齢　子年齢　1100288_20211208_1749_Cross_n1　.xlsx]1(Q39)'!$D$50:$D$56</c:f>
              <c:strCache>
                <c:ptCount val="7"/>
                <c:pt idx="0">
                  <c:v>0歳</c:v>
                </c:pt>
                <c:pt idx="1">
                  <c:v>1歳</c:v>
                </c:pt>
                <c:pt idx="2">
                  <c:v>2歳</c:v>
                </c:pt>
                <c:pt idx="3">
                  <c:v>3歳</c:v>
                </c:pt>
                <c:pt idx="4">
                  <c:v>4歳</c:v>
                </c:pt>
                <c:pt idx="5">
                  <c:v>5歳</c:v>
                </c:pt>
                <c:pt idx="6">
                  <c:v>6歳以上</c:v>
                </c:pt>
              </c:strCache>
            </c:strRef>
          </c:cat>
          <c:val>
            <c:numRef>
              <c:f>'[クロス集計　親年齢　子年齢　1100288_20211208_1749_Cross_n1　.xlsx]1(Q39)'!$Y$50:$Y$56</c:f>
              <c:numCache>
                <c:formatCode>0%</c:formatCode>
                <c:ptCount val="7"/>
                <c:pt idx="0">
                  <c:v>4.878048780487805E-2</c:v>
                </c:pt>
                <c:pt idx="1">
                  <c:v>5.8823529411764705E-2</c:v>
                </c:pt>
                <c:pt idx="2">
                  <c:v>0.11538461538461539</c:v>
                </c:pt>
                <c:pt idx="3">
                  <c:v>0.23076923076923078</c:v>
                </c:pt>
                <c:pt idx="4">
                  <c:v>0.26666666666666666</c:v>
                </c:pt>
                <c:pt idx="5">
                  <c:v>0.24324324324324326</c:v>
                </c:pt>
                <c:pt idx="6">
                  <c:v>0.33027522935779818</c:v>
                </c:pt>
              </c:numCache>
            </c:numRef>
          </c:val>
          <c:smooth val="0"/>
          <c:extLst>
            <c:ext xmlns:c16="http://schemas.microsoft.com/office/drawing/2014/chart" uri="{C3380CC4-5D6E-409C-BE32-E72D297353CC}">
              <c16:uniqueId val="{00000008-68E3-4A4F-A0F0-399777FD9687}"/>
            </c:ext>
          </c:extLst>
        </c:ser>
        <c:dLbls>
          <c:showLegendKey val="0"/>
          <c:showVal val="0"/>
          <c:showCatName val="0"/>
          <c:showSerName val="0"/>
          <c:showPercent val="0"/>
          <c:showBubbleSize val="0"/>
        </c:dLbls>
        <c:marker val="1"/>
        <c:smooth val="0"/>
        <c:axId val="516443712"/>
        <c:axId val="516443384"/>
        <c:extLst>
          <c:ext xmlns:c15="http://schemas.microsoft.com/office/drawing/2012/chart" uri="{02D57815-91ED-43cb-92C2-25804820EDAC}">
            <c15:filteredLineSeries>
              <c15:ser>
                <c:idx val="1"/>
                <c:order val="1"/>
                <c:tx>
                  <c:strRef>
                    <c:extLst>
                      <c:ext uri="{02D57815-91ED-43cb-92C2-25804820EDAC}">
                        <c15:formulaRef>
                          <c15:sqref>'[クロス集計　親年齢　子年齢　1100288_20211208_1749_Cross_n1　.xlsx]1(Q39)'!$G$6</c15:sqref>
                        </c15:formulaRef>
                      </c:ext>
                    </c:extLst>
                    <c:strCache>
                      <c:ptCount val="1"/>
                      <c:pt idx="0">
                        <c:v>【家事】食事の後片付け</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c:ext uri="{02D57815-91ED-43cb-92C2-25804820EDAC}">
                        <c15:formulaRef>
                          <c15:sqref>'[クロス集計　親年齢　子年齢　1100288_20211208_1749_Cross_n1　.xlsx]1(Q39)'!$D$50:$D$56</c15:sqref>
                        </c15:formulaRef>
                      </c:ext>
                    </c:extLst>
                    <c:strCache>
                      <c:ptCount val="7"/>
                      <c:pt idx="0">
                        <c:v>0歳</c:v>
                      </c:pt>
                      <c:pt idx="1">
                        <c:v>1歳</c:v>
                      </c:pt>
                      <c:pt idx="2">
                        <c:v>2歳</c:v>
                      </c:pt>
                      <c:pt idx="3">
                        <c:v>3歳</c:v>
                      </c:pt>
                      <c:pt idx="4">
                        <c:v>4歳</c:v>
                      </c:pt>
                      <c:pt idx="5">
                        <c:v>5歳</c:v>
                      </c:pt>
                      <c:pt idx="6">
                        <c:v>6歳以上</c:v>
                      </c:pt>
                    </c:strCache>
                  </c:strRef>
                </c:cat>
                <c:val>
                  <c:numRef>
                    <c:extLst>
                      <c:ext uri="{02D57815-91ED-43cb-92C2-25804820EDAC}">
                        <c15:formulaRef>
                          <c15:sqref>'[クロス集計　親年齢　子年齢　1100288_20211208_1749_Cross_n1　.xlsx]1(Q39)'!$G$50:$G$56</c15:sqref>
                        </c15:formulaRef>
                      </c:ext>
                    </c:extLst>
                    <c:numCache>
                      <c:formatCode>0%</c:formatCode>
                      <c:ptCount val="7"/>
                      <c:pt idx="0">
                        <c:v>0.29268292682926828</c:v>
                      </c:pt>
                      <c:pt idx="1">
                        <c:v>0.3235294117647059</c:v>
                      </c:pt>
                      <c:pt idx="2">
                        <c:v>0.30769230769230771</c:v>
                      </c:pt>
                      <c:pt idx="3">
                        <c:v>0.26923076923076922</c:v>
                      </c:pt>
                      <c:pt idx="4">
                        <c:v>0.16666666666666666</c:v>
                      </c:pt>
                      <c:pt idx="5">
                        <c:v>0.45945945945945948</c:v>
                      </c:pt>
                      <c:pt idx="6">
                        <c:v>0.34862385321100919</c:v>
                      </c:pt>
                    </c:numCache>
                  </c:numRef>
                </c:val>
                <c:smooth val="0"/>
                <c:extLst>
                  <c:ext xmlns:c16="http://schemas.microsoft.com/office/drawing/2014/chart" uri="{C3380CC4-5D6E-409C-BE32-E72D297353CC}">
                    <c16:uniqueId val="{00000009-68E3-4A4F-A0F0-399777FD9687}"/>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'[クロス集計　親年齢　子年齢　1100288_20211208_1749_Cross_n1　.xlsx]1(Q39)'!$J$6</c15:sqref>
                        </c15:formulaRef>
                      </c:ext>
                    </c:extLst>
                    <c:strCache>
                      <c:ptCount val="1"/>
                      <c:pt idx="0">
                        <c:v>【家事】洗濯</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extLst xmlns:c15="http://schemas.microsoft.com/office/drawing/2012/chart">
                      <c:ext xmlns:c15="http://schemas.microsoft.com/office/drawing/2012/chart" uri="{02D57815-91ED-43cb-92C2-25804820EDAC}">
                        <c15:formulaRef>
                          <c15:sqref>'[クロス集計　親年齢　子年齢　1100288_20211208_1749_Cross_n1　.xlsx]1(Q39)'!$D$50:$D$56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'[クロス集計　親年齢　子年齢　1100288_20211208_1749_Cross_n1　.xlsx]1(Q39)'!$J$50:$J$56</c15:sqref>
                        </c15:formulaRef>
                      </c:ext>
                    </c:extLst>
                    <c:numCache>
                      <c:formatCode>0%</c:formatCode>
                      <c:ptCount val="7"/>
                      <c:pt idx="0">
                        <c:v>0.14634146341463414</c:v>
                      </c:pt>
                      <c:pt idx="1">
                        <c:v>0</c:v>
                      </c:pt>
                      <c:pt idx="2">
                        <c:v>0.15384615384615385</c:v>
                      </c:pt>
                      <c:pt idx="3">
                        <c:v>0.11538461538461539</c:v>
                      </c:pt>
                      <c:pt idx="4">
                        <c:v>0.1</c:v>
                      </c:pt>
                      <c:pt idx="5">
                        <c:v>0.35135135135135137</c:v>
                      </c:pt>
                      <c:pt idx="6">
                        <c:v>0.20183486238532111</c:v>
                      </c:pt>
                    </c:numCache>
                  </c:numRef>
                </c:val>
                <c:smooth val="0"/>
                <c:extLst xmlns:c15="http://schemas.microsoft.com/office/drawing/2012/chart">
                  <c:ext xmlns:c16="http://schemas.microsoft.com/office/drawing/2014/chart" uri="{C3380CC4-5D6E-409C-BE32-E72D297353CC}">
                    <c16:uniqueId val="{0000000A-68E3-4A4F-A0F0-399777FD9687}"/>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'[クロス集計　親年齢　子年齢　1100288_20211208_1749_Cross_n1　.xlsx]1(Q39)'!$L$6</c15:sqref>
                        </c15:formulaRef>
                      </c:ext>
                    </c:extLst>
                    <c:strCache>
                      <c:ptCount val="1"/>
                      <c:pt idx="0">
                        <c:v>【家事】洗濯物のアイロンがけ</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extLst xmlns:c15="http://schemas.microsoft.com/office/drawing/2012/chart">
                      <c:ext xmlns:c15="http://schemas.microsoft.com/office/drawing/2012/chart" uri="{02D57815-91ED-43cb-92C2-25804820EDAC}">
                        <c15:formulaRef>
                          <c15:sqref>'[クロス集計　親年齢　子年齢　1100288_20211208_1749_Cross_n1　.xlsx]1(Q39)'!$D$50:$D$56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'[クロス集計　親年齢　子年齢　1100288_20211208_1749_Cross_n1　.xlsx]1(Q39)'!$L$50:$L$56</c15:sqref>
                        </c15:formulaRef>
                      </c:ext>
                    </c:extLst>
                    <c:numCache>
                      <c:formatCode>0%</c:formatCode>
                      <c:ptCount val="7"/>
                      <c:pt idx="0">
                        <c:v>0.12195121951219512</c:v>
                      </c:pt>
                      <c:pt idx="1">
                        <c:v>8.8235294117647065E-2</c:v>
                      </c:pt>
                      <c:pt idx="2">
                        <c:v>0.15384615384615385</c:v>
                      </c:pt>
                      <c:pt idx="3">
                        <c:v>7.6923076923076927E-2</c:v>
                      </c:pt>
                      <c:pt idx="4">
                        <c:v>3.3333333333333333E-2</c:v>
                      </c:pt>
                      <c:pt idx="5">
                        <c:v>0.21621621621621623</c:v>
                      </c:pt>
                      <c:pt idx="6">
                        <c:v>0.11009174311926606</c:v>
                      </c:pt>
                    </c:numCache>
                  </c:numRef>
                </c:val>
                <c:smooth val="0"/>
                <c:extLst xmlns:c15="http://schemas.microsoft.com/office/drawing/2012/chart">
                  <c:ext xmlns:c16="http://schemas.microsoft.com/office/drawing/2014/chart" uri="{C3380CC4-5D6E-409C-BE32-E72D297353CC}">
                    <c16:uniqueId val="{0000000B-68E3-4A4F-A0F0-399777FD9687}"/>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'[クロス集計　親年齢　子年齢　1100288_20211208_1749_Cross_n1　.xlsx]1(Q39)'!$M$6</c15:sqref>
                        </c15:formulaRef>
                      </c:ext>
                    </c:extLst>
                    <c:strCache>
                      <c:ptCount val="1"/>
                      <c:pt idx="0">
                        <c:v>【育児】子どもを朝起こすこと</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extLst xmlns:c15="http://schemas.microsoft.com/office/drawing/2012/chart">
                      <c:ext xmlns:c15="http://schemas.microsoft.com/office/drawing/2012/chart" uri="{02D57815-91ED-43cb-92C2-25804820EDAC}">
                        <c15:formulaRef>
                          <c15:sqref>'[クロス集計　親年齢　子年齢　1100288_20211208_1749_Cross_n1　.xlsx]1(Q39)'!$D$50:$D$56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'[クロス集計　親年齢　子年齢　1100288_20211208_1749_Cross_n1　.xlsx]1(Q39)'!$M$50:$M$56</c15:sqref>
                        </c15:formulaRef>
                      </c:ext>
                    </c:extLst>
                    <c:numCache>
                      <c:formatCode>0%</c:formatCode>
                      <c:ptCount val="7"/>
                      <c:pt idx="0">
                        <c:v>4.878048780487805E-2</c:v>
                      </c:pt>
                      <c:pt idx="1">
                        <c:v>5.8823529411764705E-2</c:v>
                      </c:pt>
                      <c:pt idx="2">
                        <c:v>7.6923076923076927E-2</c:v>
                      </c:pt>
                      <c:pt idx="3">
                        <c:v>3.8461538461538464E-2</c:v>
                      </c:pt>
                      <c:pt idx="4">
                        <c:v>0.13333333333333333</c:v>
                      </c:pt>
                      <c:pt idx="5">
                        <c:v>0.21621621621621623</c:v>
                      </c:pt>
                      <c:pt idx="6">
                        <c:v>0.23853211009174313</c:v>
                      </c:pt>
                    </c:numCache>
                  </c:numRef>
                </c:val>
                <c:smooth val="0"/>
                <c:extLst xmlns:c15="http://schemas.microsoft.com/office/drawing/2012/chart">
                  <c:ext xmlns:c16="http://schemas.microsoft.com/office/drawing/2014/chart" uri="{C3380CC4-5D6E-409C-BE32-E72D297353CC}">
                    <c16:uniqueId val="{0000000C-68E3-4A4F-A0F0-399777FD9687}"/>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'[クロス集計　親年齢　子年齢　1100288_20211208_1749_Cross_n1　.xlsx]1(Q39)'!$N$6</c15:sqref>
                        </c15:formulaRef>
                      </c:ext>
                    </c:extLst>
                    <c:strCache>
                      <c:ptCount val="1"/>
                      <c:pt idx="0">
                        <c:v>【育児】子どもの朝ごはん</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extLst xmlns:c15="http://schemas.microsoft.com/office/drawing/2012/chart">
                      <c:ext xmlns:c15="http://schemas.microsoft.com/office/drawing/2012/chart" uri="{02D57815-91ED-43cb-92C2-25804820EDAC}">
                        <c15:formulaRef>
                          <c15:sqref>'[クロス集計　親年齢　子年齢　1100288_20211208_1749_Cross_n1　.xlsx]1(Q39)'!$D$50:$D$56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'[クロス集計　親年齢　子年齢　1100288_20211208_1749_Cross_n1　.xlsx]1(Q39)'!$N$50:$N$56</c15:sqref>
                        </c15:formulaRef>
                      </c:ext>
                    </c:extLst>
                    <c:numCache>
                      <c:formatCode>0%</c:formatCode>
                      <c:ptCount val="7"/>
                      <c:pt idx="0">
                        <c:v>0.26829268292682928</c:v>
                      </c:pt>
                      <c:pt idx="1">
                        <c:v>0.3235294117647059</c:v>
                      </c:pt>
                      <c:pt idx="2">
                        <c:v>0.42307692307692307</c:v>
                      </c:pt>
                      <c:pt idx="3">
                        <c:v>0.19230769230769232</c:v>
                      </c:pt>
                      <c:pt idx="4">
                        <c:v>0.3</c:v>
                      </c:pt>
                      <c:pt idx="5">
                        <c:v>0.40540540540540543</c:v>
                      </c:pt>
                      <c:pt idx="6">
                        <c:v>0.31192660550458717</c:v>
                      </c:pt>
                    </c:numCache>
                  </c:numRef>
                </c:val>
                <c:smooth val="0"/>
                <c:extLst xmlns:c15="http://schemas.microsoft.com/office/drawing/2012/chart">
                  <c:ext xmlns:c16="http://schemas.microsoft.com/office/drawing/2014/chart" uri="{C3380CC4-5D6E-409C-BE32-E72D297353CC}">
                    <c16:uniqueId val="{0000000D-68E3-4A4F-A0F0-399777FD9687}"/>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'[クロス集計　親年齢　子年齢　1100288_20211208_1749_Cross_n1　.xlsx]1(Q39)'!$O$6</c15:sqref>
                        </c15:formulaRef>
                      </c:ext>
                    </c:extLst>
                    <c:strCache>
                      <c:ptCount val="1"/>
                      <c:pt idx="0">
                        <c:v>【育児】子どもの登園・登校準備</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extLst xmlns:c15="http://schemas.microsoft.com/office/drawing/2012/chart">
                      <c:ext xmlns:c15="http://schemas.microsoft.com/office/drawing/2012/chart" uri="{02D57815-91ED-43cb-92C2-25804820EDAC}">
                        <c15:formulaRef>
                          <c15:sqref>'[クロス集計　親年齢　子年齢　1100288_20211208_1749_Cross_n1　.xlsx]1(Q39)'!$D$50:$D$56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'[クロス集計　親年齢　子年齢　1100288_20211208_1749_Cross_n1　.xlsx]1(Q39)'!$O$50:$O$56</c15:sqref>
                        </c15:formulaRef>
                      </c:ext>
                    </c:extLst>
                    <c:numCache>
                      <c:formatCode>0%</c:formatCode>
                      <c:ptCount val="7"/>
                      <c:pt idx="0">
                        <c:v>4.878048780487805E-2</c:v>
                      </c:pt>
                      <c:pt idx="1">
                        <c:v>8.8235294117647065E-2</c:v>
                      </c:pt>
                      <c:pt idx="2">
                        <c:v>0.15384615384615385</c:v>
                      </c:pt>
                      <c:pt idx="3">
                        <c:v>7.6923076923076927E-2</c:v>
                      </c:pt>
                      <c:pt idx="4">
                        <c:v>0.2</c:v>
                      </c:pt>
                      <c:pt idx="5">
                        <c:v>0.29729729729729731</c:v>
                      </c:pt>
                      <c:pt idx="6">
                        <c:v>0.22935779816513763</c:v>
                      </c:pt>
                    </c:numCache>
                  </c:numRef>
                </c:val>
                <c:smooth val="0"/>
                <c:extLst xmlns:c15="http://schemas.microsoft.com/office/drawing/2012/chart">
                  <c:ext xmlns:c16="http://schemas.microsoft.com/office/drawing/2014/chart" uri="{C3380CC4-5D6E-409C-BE32-E72D297353CC}">
                    <c16:uniqueId val="{0000000E-68E3-4A4F-A0F0-399777FD9687}"/>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'[クロス集計　親年齢　子年齢　1100288_20211208_1749_Cross_n1　.xlsx]1(Q39)'!$P$6</c15:sqref>
                        </c15:formulaRef>
                      </c:ext>
                    </c:extLst>
                    <c:strCache>
                      <c:ptCount val="1"/>
                      <c:pt idx="0">
                        <c:v>【育児】子どもの保育園への送り</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extLst xmlns:c15="http://schemas.microsoft.com/office/drawing/2012/chart">
                      <c:ext xmlns:c15="http://schemas.microsoft.com/office/drawing/2012/chart" uri="{02D57815-91ED-43cb-92C2-25804820EDAC}">
                        <c15:formulaRef>
                          <c15:sqref>'[クロス集計　親年齢　子年齢　1100288_20211208_1749_Cross_n1　.xlsx]1(Q39)'!$D$50:$D$56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'[クロス集計　親年齢　子年齢　1100288_20211208_1749_Cross_n1　.xlsx]1(Q39)'!$P$50:$P$56</c15:sqref>
                        </c15:formulaRef>
                      </c:ext>
                    </c:extLst>
                    <c:numCache>
                      <c:formatCode>0%</c:formatCode>
                      <c:ptCount val="7"/>
                      <c:pt idx="0">
                        <c:v>4.878048780487805E-2</c:v>
                      </c:pt>
                      <c:pt idx="1">
                        <c:v>2.9411764705882353E-2</c:v>
                      </c:pt>
                      <c:pt idx="2">
                        <c:v>7.6923076923076927E-2</c:v>
                      </c:pt>
                      <c:pt idx="3">
                        <c:v>7.6923076923076927E-2</c:v>
                      </c:pt>
                      <c:pt idx="4">
                        <c:v>6.6666666666666666E-2</c:v>
                      </c:pt>
                      <c:pt idx="5">
                        <c:v>0.10810810810810811</c:v>
                      </c:pt>
                      <c:pt idx="6">
                        <c:v>7.3394495412844041E-2</c:v>
                      </c:pt>
                    </c:numCache>
                  </c:numRef>
                </c:val>
                <c:smooth val="0"/>
                <c:extLst xmlns:c15="http://schemas.microsoft.com/office/drawing/2012/chart">
                  <c:ext xmlns:c16="http://schemas.microsoft.com/office/drawing/2014/chart" uri="{C3380CC4-5D6E-409C-BE32-E72D297353CC}">
                    <c16:uniqueId val="{0000000F-68E3-4A4F-A0F0-399777FD9687}"/>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'[クロス集計　親年齢　子年齢　1100288_20211208_1749_Cross_n1　.xlsx]1(Q39)'!$Q$6</c15:sqref>
                        </c15:formulaRef>
                      </c:ext>
                    </c:extLst>
                    <c:strCache>
                      <c:ptCount val="1"/>
                      <c:pt idx="0">
                        <c:v>【育児】子どもの保育園へのお迎え</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extLst xmlns:c15="http://schemas.microsoft.com/office/drawing/2012/chart">
                      <c:ext xmlns:c15="http://schemas.microsoft.com/office/drawing/2012/chart" uri="{02D57815-91ED-43cb-92C2-25804820EDAC}">
                        <c15:formulaRef>
                          <c15:sqref>'[クロス集計　親年齢　子年齢　1100288_20211208_1749_Cross_n1　.xlsx]1(Q39)'!$D$50:$D$56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'[クロス集計　親年齢　子年齢　1100288_20211208_1749_Cross_n1　.xlsx]1(Q39)'!$Q$50:$Q$56</c15:sqref>
                        </c15:formulaRef>
                      </c:ext>
                    </c:extLst>
                    <c:numCache>
                      <c:formatCode>0%</c:formatCode>
                      <c:ptCount val="7"/>
                      <c:pt idx="0">
                        <c:v>2.4390243902439025E-2</c:v>
                      </c:pt>
                      <c:pt idx="1">
                        <c:v>2.9411764705882353E-2</c:v>
                      </c:pt>
                      <c:pt idx="2">
                        <c:v>0.11538461538461539</c:v>
                      </c:pt>
                      <c:pt idx="3">
                        <c:v>7.6923076923076927E-2</c:v>
                      </c:pt>
                      <c:pt idx="4">
                        <c:v>0.1</c:v>
                      </c:pt>
                      <c:pt idx="5">
                        <c:v>0.13513513513513514</c:v>
                      </c:pt>
                      <c:pt idx="6">
                        <c:v>6.4220183486238536E-2</c:v>
                      </c:pt>
                    </c:numCache>
                  </c:numRef>
                </c:val>
                <c:smooth val="0"/>
                <c:extLst xmlns:c15="http://schemas.microsoft.com/office/drawing/2012/chart">
                  <c:ext xmlns:c16="http://schemas.microsoft.com/office/drawing/2014/chart" uri="{C3380CC4-5D6E-409C-BE32-E72D297353CC}">
                    <c16:uniqueId val="{00000010-68E3-4A4F-A0F0-399777FD9687}"/>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'[クロス集計　親年齢　子年齢　1100288_20211208_1749_Cross_n1　.xlsx]1(Q39)'!$R$6</c15:sqref>
                        </c15:formulaRef>
                      </c:ext>
                    </c:extLst>
                    <c:strCache>
                      <c:ptCount val="1"/>
                      <c:pt idx="0">
                        <c:v>【育児】子どもの幼稚園への送り</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extLst xmlns:c15="http://schemas.microsoft.com/office/drawing/2012/chart">
                      <c:ext xmlns:c15="http://schemas.microsoft.com/office/drawing/2012/chart" uri="{02D57815-91ED-43cb-92C2-25804820EDAC}">
                        <c15:formulaRef>
                          <c15:sqref>'[クロス集計　親年齢　子年齢　1100288_20211208_1749_Cross_n1　.xlsx]1(Q39)'!$D$50:$D$56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'[クロス集計　親年齢　子年齢　1100288_20211208_1749_Cross_n1　.xlsx]1(Q39)'!$R$50:$R$56</c15:sqref>
                        </c15:formulaRef>
                      </c:ext>
                    </c:extLst>
                    <c:numCache>
                      <c:formatCode>0%</c:formatCode>
                      <c:ptCount val="7"/>
                      <c:pt idx="0">
                        <c:v>0</c:v>
                      </c:pt>
                      <c:pt idx="1">
                        <c:v>2.9411764705882353E-2</c:v>
                      </c:pt>
                      <c:pt idx="2">
                        <c:v>0</c:v>
                      </c:pt>
                      <c:pt idx="3">
                        <c:v>3.8461538461538464E-2</c:v>
                      </c:pt>
                      <c:pt idx="4">
                        <c:v>0</c:v>
                      </c:pt>
                      <c:pt idx="5">
                        <c:v>0.10810810810810811</c:v>
                      </c:pt>
                      <c:pt idx="6">
                        <c:v>0.14678899082568808</c:v>
                      </c:pt>
                    </c:numCache>
                  </c:numRef>
                </c:val>
                <c:smooth val="0"/>
                <c:extLst xmlns:c15="http://schemas.microsoft.com/office/drawing/2012/chart">
                  <c:ext xmlns:c16="http://schemas.microsoft.com/office/drawing/2014/chart" uri="{C3380CC4-5D6E-409C-BE32-E72D297353CC}">
                    <c16:uniqueId val="{00000011-68E3-4A4F-A0F0-399777FD9687}"/>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'[クロス集計　親年齢　子年齢　1100288_20211208_1749_Cross_n1　.xlsx]1(Q39)'!$S$6</c15:sqref>
                        </c15:formulaRef>
                      </c:ext>
                    </c:extLst>
                    <c:strCache>
                      <c:ptCount val="1"/>
                      <c:pt idx="0">
                        <c:v>【育児】子どもの幼稚園へのお迎え</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extLst xmlns:c15="http://schemas.microsoft.com/office/drawing/2012/chart">
                      <c:ext xmlns:c15="http://schemas.microsoft.com/office/drawing/2012/chart" uri="{02D57815-91ED-43cb-92C2-25804820EDAC}">
                        <c15:formulaRef>
                          <c15:sqref>'[クロス集計　親年齢　子年齢　1100288_20211208_1749_Cross_n1　.xlsx]1(Q39)'!$D$50:$D$56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'[クロス集計　親年齢　子年齢　1100288_20211208_1749_Cross_n1　.xlsx]1(Q39)'!$S$50:$S$56</c15:sqref>
                        </c15:formulaRef>
                      </c:ext>
                    </c:extLst>
                    <c:numCache>
                      <c:formatCode>0%</c:formatCode>
                      <c:ptCount val="7"/>
                      <c:pt idx="0">
                        <c:v>0</c:v>
                      </c:pt>
                      <c:pt idx="1">
                        <c:v>0</c:v>
                      </c:pt>
                      <c:pt idx="2">
                        <c:v>0</c:v>
                      </c:pt>
                      <c:pt idx="3">
                        <c:v>3.8461538461538464E-2</c:v>
                      </c:pt>
                      <c:pt idx="4">
                        <c:v>6.6666666666666666E-2</c:v>
                      </c:pt>
                      <c:pt idx="5">
                        <c:v>0.16216216216216217</c:v>
                      </c:pt>
                      <c:pt idx="6">
                        <c:v>0.12844036697247707</c:v>
                      </c:pt>
                    </c:numCache>
                  </c:numRef>
                </c:val>
                <c:smooth val="0"/>
                <c:extLst xmlns:c15="http://schemas.microsoft.com/office/drawing/2012/chart">
                  <c:ext xmlns:c16="http://schemas.microsoft.com/office/drawing/2014/chart" uri="{C3380CC4-5D6E-409C-BE32-E72D297353CC}">
                    <c16:uniqueId val="{00000012-68E3-4A4F-A0F0-399777FD9687}"/>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'[クロス集計　親年齢　子年齢　1100288_20211208_1749_Cross_n1　.xlsx]1(Q39)'!$U$6</c15:sqref>
                        </c15:formulaRef>
                      </c:ext>
                    </c:extLst>
                    <c:strCache>
                      <c:ptCount val="1"/>
                      <c:pt idx="0">
                        <c:v>【育児】子どもの入浴</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extLst xmlns:c15="http://schemas.microsoft.com/office/drawing/2012/chart">
                      <c:ext xmlns:c15="http://schemas.microsoft.com/office/drawing/2012/chart" uri="{02D57815-91ED-43cb-92C2-25804820EDAC}">
                        <c15:formulaRef>
                          <c15:sqref>'[クロス集計　親年齢　子年齢　1100288_20211208_1749_Cross_n1　.xlsx]1(Q39)'!$D$50:$D$56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'[クロス集計　親年齢　子年齢　1100288_20211208_1749_Cross_n1　.xlsx]1(Q39)'!$U$50:$U$56</c15:sqref>
                        </c15:formulaRef>
                      </c:ext>
                    </c:extLst>
                    <c:numCache>
                      <c:formatCode>0%</c:formatCode>
                      <c:ptCount val="7"/>
                      <c:pt idx="0">
                        <c:v>0.24390243902439024</c:v>
                      </c:pt>
                      <c:pt idx="1">
                        <c:v>0.20588235294117646</c:v>
                      </c:pt>
                      <c:pt idx="2">
                        <c:v>0.30769230769230771</c:v>
                      </c:pt>
                      <c:pt idx="3">
                        <c:v>0.26923076923076922</c:v>
                      </c:pt>
                      <c:pt idx="4">
                        <c:v>0.16666666666666666</c:v>
                      </c:pt>
                      <c:pt idx="5">
                        <c:v>0.27027027027027029</c:v>
                      </c:pt>
                      <c:pt idx="6">
                        <c:v>0.23853211009174313</c:v>
                      </c:pt>
                    </c:numCache>
                  </c:numRef>
                </c:val>
                <c:smooth val="0"/>
                <c:extLst xmlns:c15="http://schemas.microsoft.com/office/drawing/2012/chart">
                  <c:ext xmlns:c16="http://schemas.microsoft.com/office/drawing/2014/chart" uri="{C3380CC4-5D6E-409C-BE32-E72D297353CC}">
                    <c16:uniqueId val="{00000013-68E3-4A4F-A0F0-399777FD9687}"/>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'[クロス集計　親年齢　子年齢　1100288_20211208_1749_Cross_n1　.xlsx]1(Q39)'!$Z$6</c15:sqref>
                        </c15:formulaRef>
                      </c:ext>
                    </c:extLst>
                    <c:strCache>
                      <c:ptCount val="1"/>
                      <c:pt idx="0">
                        <c:v>その他【　　　】</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extLst xmlns:c15="http://schemas.microsoft.com/office/drawing/2012/chart">
                      <c:ext xmlns:c15="http://schemas.microsoft.com/office/drawing/2012/chart" uri="{02D57815-91ED-43cb-92C2-25804820EDAC}">
                        <c15:formulaRef>
                          <c15:sqref>'[クロス集計　親年齢　子年齢　1100288_20211208_1749_Cross_n1　.xlsx]1(Q39)'!$D$50:$D$56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'[クロス集計　親年齢　子年齢　1100288_20211208_1749_Cross_n1　.xlsx]1(Q39)'!$Z$50:$Z$56</c15:sqref>
                        </c15:formulaRef>
                      </c:ext>
                    </c:extLst>
                    <c:numCache>
                      <c:formatCode>0%</c:formatCode>
                      <c:ptCount val="7"/>
                      <c:pt idx="0">
                        <c:v>0</c:v>
                      </c:pt>
                      <c:pt idx="1">
                        <c:v>0</c:v>
                      </c:pt>
                      <c:pt idx="2">
                        <c:v>0</c:v>
                      </c:pt>
                      <c:pt idx="3">
                        <c:v>0</c:v>
                      </c:pt>
                      <c:pt idx="4">
                        <c:v>0</c:v>
                      </c:pt>
                      <c:pt idx="5">
                        <c:v>0</c:v>
                      </c:pt>
                      <c:pt idx="6">
                        <c:v>9.1743119266055051E-3</c:v>
                      </c:pt>
                    </c:numCache>
                  </c:numRef>
                </c:val>
                <c:smooth val="0"/>
                <c:extLst xmlns:c15="http://schemas.microsoft.com/office/drawing/2012/chart">
                  <c:ext xmlns:c16="http://schemas.microsoft.com/office/drawing/2014/chart" uri="{C3380CC4-5D6E-409C-BE32-E72D297353CC}">
                    <c16:uniqueId val="{00000014-68E3-4A4F-A0F0-399777FD9687}"/>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'[クロス集計　親年齢　子年齢　1100288_20211208_1749_Cross_n1　.xlsx]1(Q39)'!$AA$6</c15:sqref>
                        </c15:formulaRef>
                      </c:ext>
                    </c:extLst>
                    <c:strCache>
                      <c:ptCount val="1"/>
                      <c:pt idx="0">
                        <c:v>特になし</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extLst xmlns:c15="http://schemas.microsoft.com/office/drawing/2012/chart">
                      <c:ext xmlns:c15="http://schemas.microsoft.com/office/drawing/2012/chart" uri="{02D57815-91ED-43cb-92C2-25804820EDAC}">
                        <c15:formulaRef>
                          <c15:sqref>'[クロス集計　親年齢　子年齢　1100288_20211208_1749_Cross_n1　.xlsx]1(Q39)'!$D$50:$D$56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'[クロス集計　親年齢　子年齢　1100288_20211208_1749_Cross_n1　.xlsx]1(Q39)'!$AA$50:$AA$56</c15:sqref>
                        </c15:formulaRef>
                      </c:ext>
                    </c:extLst>
                    <c:numCache>
                      <c:formatCode>0%</c:formatCode>
                      <c:ptCount val="7"/>
                      <c:pt idx="0">
                        <c:v>9.7560975609756101E-2</c:v>
                      </c:pt>
                      <c:pt idx="1">
                        <c:v>5.8823529411764705E-2</c:v>
                      </c:pt>
                      <c:pt idx="2">
                        <c:v>0.19230769230769232</c:v>
                      </c:pt>
                      <c:pt idx="3">
                        <c:v>0.11538461538461539</c:v>
                      </c:pt>
                      <c:pt idx="4">
                        <c:v>0.1</c:v>
                      </c:pt>
                      <c:pt idx="5">
                        <c:v>8.1081081081081086E-2</c:v>
                      </c:pt>
                      <c:pt idx="6">
                        <c:v>8.2568807339449546E-2</c:v>
                      </c:pt>
                    </c:numCache>
                  </c:numRef>
                </c:val>
                <c:smooth val="0"/>
                <c:extLst xmlns:c15="http://schemas.microsoft.com/office/drawing/2012/chart">
                  <c:ext xmlns:c16="http://schemas.microsoft.com/office/drawing/2014/chart" uri="{C3380CC4-5D6E-409C-BE32-E72D297353CC}">
                    <c16:uniqueId val="{00000015-68E3-4A4F-A0F0-399777FD9687}"/>
                  </c:ext>
                </c:extLst>
              </c15:ser>
            </c15:filteredLineSeries>
          </c:ext>
        </c:extLst>
      </c:lineChart>
      <c:catAx>
        <c:axId val="51644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8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6443384"/>
        <c:crosses val="autoZero"/>
        <c:auto val="1"/>
        <c:lblAlgn val="ctr"/>
        <c:lblOffset val="100"/>
        <c:noMultiLvlLbl val="0"/>
      </c:catAx>
      <c:valAx>
        <c:axId val="516443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6443712"/>
        <c:crosses val="autoZero"/>
        <c:crossBetween val="between"/>
      </c:valAx>
      <c:spPr>
        <a:noFill/>
        <a:ln>
          <a:noFill/>
        </a:ln>
        <a:effectLst/>
      </c:spPr>
    </c:plotArea>
    <c:legend>
      <c:legendPos val="r"/>
      <c:layout>
        <c:manualLayout>
          <c:xMode val="edge"/>
          <c:yMode val="edge"/>
          <c:x val="0.64473178030933376"/>
          <c:y val="0.39772464458658335"/>
          <c:w val="0.3552682196906663"/>
          <c:h val="0.50894186340502601"/>
        </c:manualLayout>
      </c:layout>
      <c:overlay val="1"/>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bg1"/>
                </a:solidFill>
                <a:latin typeface="Meiryo UI" panose="020B0604030504040204" pitchFamily="50" charset="-128"/>
                <a:ea typeface="Meiryo UI" panose="020B0604030504040204" pitchFamily="50" charset="-128"/>
                <a:cs typeface="+mn-cs"/>
              </a:defRPr>
            </a:pPr>
            <a:r>
              <a:rPr lang="ja-JP" sz="1800" b="1" dirty="0">
                <a:solidFill>
                  <a:schemeClr val="bg1"/>
                </a:solidFill>
              </a:rPr>
              <a:t>ママの年齢別</a:t>
            </a:r>
            <a:r>
              <a:rPr lang="en-US" altLang="ja-JP" sz="1800" b="1" baseline="0" dirty="0">
                <a:solidFill>
                  <a:schemeClr val="bg1"/>
                </a:solidFill>
              </a:rPr>
              <a:t> </a:t>
            </a:r>
            <a:r>
              <a:rPr lang="ja-JP" altLang="en-US" sz="1800" b="1" baseline="0" dirty="0">
                <a:solidFill>
                  <a:schemeClr val="bg1"/>
                </a:solidFill>
              </a:rPr>
              <a:t>歯みがきの</a:t>
            </a:r>
            <a:r>
              <a:rPr lang="ja-JP" altLang="en-US" sz="1800" b="1" dirty="0">
                <a:solidFill>
                  <a:schemeClr val="bg1"/>
                </a:solidFill>
              </a:rPr>
              <a:t>悩み</a:t>
            </a:r>
            <a:endParaRPr lang="ja-JP" sz="1800" b="1" dirty="0">
              <a:solidFill>
                <a:schemeClr val="bg1"/>
              </a:solidFill>
            </a:endParaRPr>
          </a:p>
        </c:rich>
      </c:tx>
      <c:overlay val="0"/>
      <c:spPr>
        <a:solidFill>
          <a:schemeClr val="accent1"/>
        </a:solidFill>
        <a:ln>
          <a:noFill/>
        </a:ln>
        <a:effectLst/>
      </c:spPr>
      <c:txPr>
        <a:bodyPr rot="0" spcFirstLastPara="1" vertOverflow="ellipsis" vert="horz" wrap="square" anchor="ctr" anchorCtr="1"/>
        <a:lstStyle/>
        <a:p>
          <a:pPr>
            <a:defRPr sz="1800" b="1" i="0" u="none" strike="noStrike" kern="1200" spc="0" baseline="0">
              <a:solidFill>
                <a:schemeClr val="bg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2.7778346689276427E-2"/>
          <c:y val="0.11922444238586075"/>
          <c:w val="0.82073474833232263"/>
          <c:h val="0.57932736618827074"/>
        </c:manualLayout>
      </c:layout>
      <c:lineChart>
        <c:grouping val="standard"/>
        <c:varyColors val="0"/>
        <c:ser>
          <c:idx val="16"/>
          <c:order val="16"/>
          <c:tx>
            <c:strRef>
              <c:f>'1(Q39)'!$V$6</c:f>
              <c:strCache>
                <c:ptCount val="1"/>
                <c:pt idx="0">
                  <c:v>【育児】子どもの歯磨き</c:v>
                </c:pt>
              </c:strCache>
            </c:strRef>
          </c:tx>
          <c:spPr>
            <a:ln w="76200" cap="rnd">
              <a:solidFill>
                <a:schemeClr val="accent5">
                  <a:lumMod val="80000"/>
                  <a:lumOff val="20000"/>
                </a:schemeClr>
              </a:solidFill>
              <a:round/>
            </a:ln>
            <a:effectLst/>
          </c:spPr>
          <c:marker>
            <c:symbol val="circle"/>
            <c:size val="5"/>
            <c:spPr>
              <a:solidFill>
                <a:schemeClr val="accent5">
                  <a:lumMod val="80000"/>
                  <a:lumOff val="20000"/>
                </a:schemeClr>
              </a:solidFill>
              <a:ln w="76200">
                <a:solidFill>
                  <a:schemeClr val="accent5">
                    <a:lumMod val="80000"/>
                    <a:lumOff val="20000"/>
                  </a:schemeClr>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'1(Q39)'!$D$42:$D$45</c:f>
              <c:strCache>
                <c:ptCount val="4"/>
                <c:pt idx="0">
                  <c:v>25才～29才</c:v>
                </c:pt>
                <c:pt idx="1">
                  <c:v>30才～34才</c:v>
                </c:pt>
                <c:pt idx="2">
                  <c:v>35才～39才</c:v>
                </c:pt>
                <c:pt idx="3">
                  <c:v>40才～44才</c:v>
                </c:pt>
              </c:strCache>
            </c:strRef>
          </c:cat>
          <c:val>
            <c:numRef>
              <c:f>'1(Q39)'!$V$42:$V$45</c:f>
              <c:numCache>
                <c:formatCode>0%</c:formatCode>
                <c:ptCount val="4"/>
                <c:pt idx="0">
                  <c:v>0.45833333333333331</c:v>
                </c:pt>
                <c:pt idx="1">
                  <c:v>0.33980582524271846</c:v>
                </c:pt>
                <c:pt idx="2">
                  <c:v>0.2857142857142857</c:v>
                </c:pt>
                <c:pt idx="3">
                  <c:v>0.31372549019607843</c:v>
                </c:pt>
              </c:numCache>
            </c:numRef>
          </c:val>
          <c:smooth val="0"/>
          <c:extLst>
            <c:ext xmlns:c16="http://schemas.microsoft.com/office/drawing/2014/chart" uri="{C3380CC4-5D6E-409C-BE32-E72D297353CC}">
              <c16:uniqueId val="{00000000-5BDD-4E78-84C8-DE1701856270}"/>
            </c:ext>
          </c:extLst>
        </c:ser>
        <c:dLbls>
          <c:showLegendKey val="0"/>
          <c:showVal val="0"/>
          <c:showCatName val="0"/>
          <c:showSerName val="0"/>
          <c:showPercent val="0"/>
          <c:showBubbleSize val="0"/>
        </c:dLbls>
        <c:marker val="1"/>
        <c:smooth val="0"/>
        <c:axId val="516443712"/>
        <c:axId val="516443384"/>
        <c:extLst>
          <c:ext xmlns:c15="http://schemas.microsoft.com/office/drawing/2012/chart" uri="{02D57815-91ED-43cb-92C2-25804820EDAC}">
            <c15:filteredLineSeries>
              <c15:ser>
                <c:idx val="0"/>
                <c:order val="0"/>
                <c:tx>
                  <c:strRef>
                    <c:extLst>
                      <c:ext uri="{02D57815-91ED-43cb-92C2-25804820EDAC}">
                        <c15:formulaRef>
                          <c15:sqref>'1(Q39)'!$F$6</c15:sqref>
                        </c15:formulaRef>
                      </c:ext>
                    </c:extLst>
                    <c:strCache>
                      <c:ptCount val="1"/>
                      <c:pt idx="0">
                        <c:v>【家事】食事のしたく</c:v>
                      </c:pt>
                    </c:strCache>
                  </c:strRef>
                </c:tx>
                <c:spPr>
                  <a:ln w="76200" cap="rnd">
                    <a:solidFill>
                      <a:schemeClr val="accent1"/>
                    </a:solidFill>
                    <a:round/>
                  </a:ln>
                  <a:effectLst/>
                </c:spPr>
                <c:marker>
                  <c:symbol val="circle"/>
                  <c:size val="5"/>
                  <c:spPr>
                    <a:solidFill>
                      <a:schemeClr val="accent1"/>
                    </a:solidFill>
                    <a:ln w="76200">
                      <a:solidFill>
                        <a:schemeClr val="accent1"/>
                      </a:solidFill>
                    </a:ln>
                    <a:effectLst/>
                  </c:spPr>
                </c:marker>
                <c:cat>
                  <c:strRef>
                    <c:extLst>
                      <c:ex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c:ext uri="{02D57815-91ED-43cb-92C2-25804820EDAC}">
                        <c15:formulaRef>
                          <c15:sqref>'1(Q39)'!$F$42:$F$45</c15:sqref>
                        </c15:formulaRef>
                      </c:ext>
                    </c:extLst>
                    <c:numCache>
                      <c:formatCode>0%</c:formatCode>
                      <c:ptCount val="4"/>
                      <c:pt idx="0">
                        <c:v>0.66666666666666663</c:v>
                      </c:pt>
                      <c:pt idx="1">
                        <c:v>0.4563106796116505</c:v>
                      </c:pt>
                      <c:pt idx="2">
                        <c:v>0.5535714285714286</c:v>
                      </c:pt>
                      <c:pt idx="3">
                        <c:v>0.56862745098039214</c:v>
                      </c:pt>
                    </c:numCache>
                  </c:numRef>
                </c:val>
                <c:smooth val="0"/>
                <c:extLst>
                  <c:ext xmlns:c16="http://schemas.microsoft.com/office/drawing/2014/chart" uri="{C3380CC4-5D6E-409C-BE32-E72D297353CC}">
                    <c16:uniqueId val="{00000001-5BDD-4E78-84C8-DE1701856270}"/>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'1(Q39)'!$G$6</c15:sqref>
                        </c15:formulaRef>
                      </c:ext>
                    </c:extLst>
                    <c:strCache>
                      <c:ptCount val="1"/>
                      <c:pt idx="0">
                        <c:v>【家事】食事の後片付け</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'1(Q39)'!$G$42:$G$45</c15:sqref>
                        </c15:formulaRef>
                      </c:ext>
                    </c:extLst>
                    <c:numCache>
                      <c:formatCode>0%</c:formatCode>
                      <c:ptCount val="4"/>
                      <c:pt idx="0">
                        <c:v>0.41666666666666669</c:v>
                      </c:pt>
                      <c:pt idx="1">
                        <c:v>0.32038834951456313</c:v>
                      </c:pt>
                      <c:pt idx="2">
                        <c:v>0.32142857142857145</c:v>
                      </c:pt>
                      <c:pt idx="3">
                        <c:v>0.31372549019607843</c:v>
                      </c:pt>
                    </c:numCache>
                  </c:numRef>
                </c:val>
                <c:smooth val="0"/>
                <c:extLst xmlns:c15="http://schemas.microsoft.com/office/drawing/2012/chart">
                  <c:ext xmlns:c16="http://schemas.microsoft.com/office/drawing/2014/chart" uri="{C3380CC4-5D6E-409C-BE32-E72D297353CC}">
                    <c16:uniqueId val="{00000002-5BDD-4E78-84C8-DE1701856270}"/>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'1(Q39)'!$H$6</c15:sqref>
                        </c15:formulaRef>
                      </c:ext>
                    </c:extLst>
                    <c:strCache>
                      <c:ptCount val="1"/>
                      <c:pt idx="0">
                        <c:v>【家事】買い物</c:v>
                      </c:pt>
                    </c:strCache>
                  </c:strRef>
                </c:tx>
                <c:spPr>
                  <a:ln w="76200" cap="rnd">
                    <a:solidFill>
                      <a:schemeClr val="accent3"/>
                    </a:solidFill>
                    <a:round/>
                  </a:ln>
                  <a:effectLst/>
                </c:spPr>
                <c:marker>
                  <c:symbol val="circle"/>
                  <c:size val="5"/>
                  <c:spPr>
                    <a:solidFill>
                      <a:schemeClr val="accent3"/>
                    </a:solidFill>
                    <a:ln w="76200">
                      <a:solidFill>
                        <a:schemeClr val="accent3"/>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'1(Q39)'!$H$42:$H$45</c15:sqref>
                        </c15:formulaRef>
                      </c:ext>
                    </c:extLst>
                    <c:numCache>
                      <c:formatCode>0%</c:formatCode>
                      <c:ptCount val="4"/>
                      <c:pt idx="0">
                        <c:v>0.41666666666666669</c:v>
                      </c:pt>
                      <c:pt idx="1">
                        <c:v>0.32038834951456313</c:v>
                      </c:pt>
                      <c:pt idx="2">
                        <c:v>0.2767857142857143</c:v>
                      </c:pt>
                      <c:pt idx="3">
                        <c:v>0.33333333333333331</c:v>
                      </c:pt>
                    </c:numCache>
                  </c:numRef>
                </c:val>
                <c:smooth val="0"/>
                <c:extLst xmlns:c15="http://schemas.microsoft.com/office/drawing/2012/chart">
                  <c:ext xmlns:c16="http://schemas.microsoft.com/office/drawing/2014/chart" uri="{C3380CC4-5D6E-409C-BE32-E72D297353CC}">
                    <c16:uniqueId val="{00000003-5BDD-4E78-84C8-DE1701856270}"/>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'1(Q39)'!$I$6</c15:sqref>
                        </c15:formulaRef>
                      </c:ext>
                    </c:extLst>
                    <c:strCache>
                      <c:ptCount val="1"/>
                      <c:pt idx="0">
                        <c:v>【家事】掃除、片づけ</c:v>
                      </c:pt>
                    </c:strCache>
                  </c:strRef>
                </c:tx>
                <c:spPr>
                  <a:ln w="76200" cap="rnd">
                    <a:solidFill>
                      <a:schemeClr val="accent4"/>
                    </a:solidFill>
                    <a:round/>
                  </a:ln>
                  <a:effectLst/>
                </c:spPr>
                <c:marker>
                  <c:symbol val="circle"/>
                  <c:size val="5"/>
                  <c:spPr>
                    <a:solidFill>
                      <a:schemeClr val="accent4"/>
                    </a:solidFill>
                    <a:ln w="76200">
                      <a:solidFill>
                        <a:schemeClr val="accent4"/>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'1(Q39)'!$I$42:$I$45</c15:sqref>
                        </c15:formulaRef>
                      </c:ext>
                    </c:extLst>
                    <c:numCache>
                      <c:formatCode>0%</c:formatCode>
                      <c:ptCount val="4"/>
                      <c:pt idx="0">
                        <c:v>0.5</c:v>
                      </c:pt>
                      <c:pt idx="1">
                        <c:v>0.37864077669902912</c:v>
                      </c:pt>
                      <c:pt idx="2">
                        <c:v>0.4017857142857143</c:v>
                      </c:pt>
                      <c:pt idx="3">
                        <c:v>0.47058823529411764</c:v>
                      </c:pt>
                    </c:numCache>
                  </c:numRef>
                </c:val>
                <c:smooth val="0"/>
                <c:extLst xmlns:c15="http://schemas.microsoft.com/office/drawing/2012/chart">
                  <c:ext xmlns:c16="http://schemas.microsoft.com/office/drawing/2014/chart" uri="{C3380CC4-5D6E-409C-BE32-E72D297353CC}">
                    <c16:uniqueId val="{00000004-5BDD-4E78-84C8-DE1701856270}"/>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'1(Q39)'!$J$6</c15:sqref>
                        </c15:formulaRef>
                      </c:ext>
                    </c:extLst>
                    <c:strCache>
                      <c:ptCount val="1"/>
                      <c:pt idx="0">
                        <c:v>【家事】洗濯</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'1(Q39)'!$J$42:$J$45</c15:sqref>
                        </c15:formulaRef>
                      </c:ext>
                    </c:extLst>
                    <c:numCache>
                      <c:formatCode>0%</c:formatCode>
                      <c:ptCount val="4"/>
                      <c:pt idx="0">
                        <c:v>0.20833333333333334</c:v>
                      </c:pt>
                      <c:pt idx="1">
                        <c:v>0.17475728155339806</c:v>
                      </c:pt>
                      <c:pt idx="2">
                        <c:v>0.16071428571428573</c:v>
                      </c:pt>
                      <c:pt idx="3">
                        <c:v>0.19607843137254902</c:v>
                      </c:pt>
                    </c:numCache>
                  </c:numRef>
                </c:val>
                <c:smooth val="0"/>
                <c:extLst xmlns:c15="http://schemas.microsoft.com/office/drawing/2012/chart">
                  <c:ext xmlns:c16="http://schemas.microsoft.com/office/drawing/2014/chart" uri="{C3380CC4-5D6E-409C-BE32-E72D297353CC}">
                    <c16:uniqueId val="{00000005-5BDD-4E78-84C8-DE1701856270}"/>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'1(Q39)'!$K$6</c15:sqref>
                        </c15:formulaRef>
                      </c:ext>
                    </c:extLst>
                    <c:strCache>
                      <c:ptCount val="1"/>
                      <c:pt idx="0">
                        <c:v>【家事】洗濯物たたみ、収納</c:v>
                      </c:pt>
                    </c:strCache>
                  </c:strRef>
                </c:tx>
                <c:spPr>
                  <a:ln w="76200" cap="rnd">
                    <a:solidFill>
                      <a:schemeClr val="accent6"/>
                    </a:solidFill>
                    <a:round/>
                  </a:ln>
                  <a:effectLst/>
                </c:spPr>
                <c:marker>
                  <c:symbol val="circle"/>
                  <c:size val="5"/>
                  <c:spPr>
                    <a:solidFill>
                      <a:schemeClr val="accent6"/>
                    </a:solidFill>
                    <a:ln w="76200">
                      <a:solidFill>
                        <a:schemeClr val="accent6"/>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'1(Q39)'!$K$42:$K$45</c15:sqref>
                        </c15:formulaRef>
                      </c:ext>
                    </c:extLst>
                    <c:numCache>
                      <c:formatCode>0%</c:formatCode>
                      <c:ptCount val="4"/>
                      <c:pt idx="0">
                        <c:v>0.16666666666666666</c:v>
                      </c:pt>
                      <c:pt idx="1">
                        <c:v>0.18446601941747573</c:v>
                      </c:pt>
                      <c:pt idx="2">
                        <c:v>0.1875</c:v>
                      </c:pt>
                      <c:pt idx="3">
                        <c:v>0.25490196078431371</c:v>
                      </c:pt>
                    </c:numCache>
                  </c:numRef>
                </c:val>
                <c:smooth val="0"/>
                <c:extLst xmlns:c15="http://schemas.microsoft.com/office/drawing/2012/chart">
                  <c:ext xmlns:c16="http://schemas.microsoft.com/office/drawing/2014/chart" uri="{C3380CC4-5D6E-409C-BE32-E72D297353CC}">
                    <c16:uniqueId val="{00000006-5BDD-4E78-84C8-DE1701856270}"/>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'1(Q39)'!$L$6</c15:sqref>
                        </c15:formulaRef>
                      </c:ext>
                    </c:extLst>
                    <c:strCache>
                      <c:ptCount val="1"/>
                      <c:pt idx="0">
                        <c:v>【家事】洗濯物のアイロンがけ</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'1(Q39)'!$L$42:$L$45</c15:sqref>
                        </c15:formulaRef>
                      </c:ext>
                    </c:extLst>
                    <c:numCache>
                      <c:formatCode>0%</c:formatCode>
                      <c:ptCount val="4"/>
                      <c:pt idx="0">
                        <c:v>4.1666666666666664E-2</c:v>
                      </c:pt>
                      <c:pt idx="1">
                        <c:v>0.1553398058252427</c:v>
                      </c:pt>
                      <c:pt idx="2">
                        <c:v>0.125</c:v>
                      </c:pt>
                      <c:pt idx="3">
                        <c:v>7.8431372549019607E-2</c:v>
                      </c:pt>
                    </c:numCache>
                  </c:numRef>
                </c:val>
                <c:smooth val="0"/>
                <c:extLst xmlns:c15="http://schemas.microsoft.com/office/drawing/2012/chart">
                  <c:ext xmlns:c16="http://schemas.microsoft.com/office/drawing/2014/chart" uri="{C3380CC4-5D6E-409C-BE32-E72D297353CC}">
                    <c16:uniqueId val="{00000007-5BDD-4E78-84C8-DE1701856270}"/>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'1(Q39)'!$M$6</c15:sqref>
                        </c15:formulaRef>
                      </c:ext>
                    </c:extLst>
                    <c:strCache>
                      <c:ptCount val="1"/>
                      <c:pt idx="0">
                        <c:v>【育児】子どもを朝起こすこと</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'1(Q39)'!$M$42:$M$45</c15:sqref>
                        </c15:formulaRef>
                      </c:ext>
                    </c:extLst>
                    <c:numCache>
                      <c:formatCode>0%</c:formatCode>
                      <c:ptCount val="4"/>
                      <c:pt idx="0">
                        <c:v>0</c:v>
                      </c:pt>
                      <c:pt idx="1">
                        <c:v>0.11650485436893204</c:v>
                      </c:pt>
                      <c:pt idx="2">
                        <c:v>0.16964285714285715</c:v>
                      </c:pt>
                      <c:pt idx="3">
                        <c:v>0.27450980392156865</c:v>
                      </c:pt>
                    </c:numCache>
                  </c:numRef>
                </c:val>
                <c:smooth val="0"/>
                <c:extLst xmlns:c15="http://schemas.microsoft.com/office/drawing/2012/chart">
                  <c:ext xmlns:c16="http://schemas.microsoft.com/office/drawing/2014/chart" uri="{C3380CC4-5D6E-409C-BE32-E72D297353CC}">
                    <c16:uniqueId val="{00000008-5BDD-4E78-84C8-DE1701856270}"/>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'1(Q39)'!$N$6</c15:sqref>
                        </c15:formulaRef>
                      </c:ext>
                    </c:extLst>
                    <c:strCache>
                      <c:ptCount val="1"/>
                      <c:pt idx="0">
                        <c:v>【育児】子どもの朝ごはん</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'1(Q39)'!$N$42:$N$45</c15:sqref>
                        </c15:formulaRef>
                      </c:ext>
                    </c:extLst>
                    <c:numCache>
                      <c:formatCode>0%</c:formatCode>
                      <c:ptCount val="4"/>
                      <c:pt idx="0">
                        <c:v>0.25</c:v>
                      </c:pt>
                      <c:pt idx="1">
                        <c:v>0.33980582524271846</c:v>
                      </c:pt>
                      <c:pt idx="2">
                        <c:v>0.3125</c:v>
                      </c:pt>
                      <c:pt idx="3">
                        <c:v>0.33333333333333331</c:v>
                      </c:pt>
                    </c:numCache>
                  </c:numRef>
                </c:val>
                <c:smooth val="0"/>
                <c:extLst xmlns:c15="http://schemas.microsoft.com/office/drawing/2012/chart">
                  <c:ext xmlns:c16="http://schemas.microsoft.com/office/drawing/2014/chart" uri="{C3380CC4-5D6E-409C-BE32-E72D297353CC}">
                    <c16:uniqueId val="{00000009-5BDD-4E78-84C8-DE1701856270}"/>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'1(Q39)'!$O$6</c15:sqref>
                        </c15:formulaRef>
                      </c:ext>
                    </c:extLst>
                    <c:strCache>
                      <c:ptCount val="1"/>
                      <c:pt idx="0">
                        <c:v>【育児】子どもの登園・登校準備</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'1(Q39)'!$O$42:$O$45</c15:sqref>
                        </c15:formulaRef>
                      </c:ext>
                    </c:extLst>
                    <c:numCache>
                      <c:formatCode>0%</c:formatCode>
                      <c:ptCount val="4"/>
                      <c:pt idx="0">
                        <c:v>0.125</c:v>
                      </c:pt>
                      <c:pt idx="1">
                        <c:v>0.17475728155339806</c:v>
                      </c:pt>
                      <c:pt idx="2">
                        <c:v>0.1875</c:v>
                      </c:pt>
                      <c:pt idx="3">
                        <c:v>0.17647058823529413</c:v>
                      </c:pt>
                    </c:numCache>
                  </c:numRef>
                </c:val>
                <c:smooth val="0"/>
                <c:extLst xmlns:c15="http://schemas.microsoft.com/office/drawing/2012/chart">
                  <c:ext xmlns:c16="http://schemas.microsoft.com/office/drawing/2014/chart" uri="{C3380CC4-5D6E-409C-BE32-E72D297353CC}">
                    <c16:uniqueId val="{0000000A-5BDD-4E78-84C8-DE1701856270}"/>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'1(Q39)'!$P$6</c15:sqref>
                        </c15:formulaRef>
                      </c:ext>
                    </c:extLst>
                    <c:strCache>
                      <c:ptCount val="1"/>
                      <c:pt idx="0">
                        <c:v>【育児】子どもの保育園への送り</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'1(Q39)'!$P$42:$P$45</c15:sqref>
                        </c15:formulaRef>
                      </c:ext>
                    </c:extLst>
                    <c:numCache>
                      <c:formatCode>0%</c:formatCode>
                      <c:ptCount val="4"/>
                      <c:pt idx="0">
                        <c:v>8.3333333333333329E-2</c:v>
                      </c:pt>
                      <c:pt idx="1">
                        <c:v>7.7669902912621352E-2</c:v>
                      </c:pt>
                      <c:pt idx="2">
                        <c:v>6.25E-2</c:v>
                      </c:pt>
                      <c:pt idx="3">
                        <c:v>5.8823529411764705E-2</c:v>
                      </c:pt>
                    </c:numCache>
                  </c:numRef>
                </c:val>
                <c:smooth val="0"/>
                <c:extLst xmlns:c15="http://schemas.microsoft.com/office/drawing/2012/chart">
                  <c:ext xmlns:c16="http://schemas.microsoft.com/office/drawing/2014/chart" uri="{C3380CC4-5D6E-409C-BE32-E72D297353CC}">
                    <c16:uniqueId val="{0000000B-5BDD-4E78-84C8-DE1701856270}"/>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'1(Q39)'!$Q$6</c15:sqref>
                        </c15:formulaRef>
                      </c:ext>
                    </c:extLst>
                    <c:strCache>
                      <c:ptCount val="1"/>
                      <c:pt idx="0">
                        <c:v>【育児】子どもの保育園へのお迎え</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'1(Q39)'!$Q$42:$Q$45</c15:sqref>
                        </c15:formulaRef>
                      </c:ext>
                    </c:extLst>
                    <c:numCache>
                      <c:formatCode>0%</c:formatCode>
                      <c:ptCount val="4"/>
                      <c:pt idx="0">
                        <c:v>0.16666666666666666</c:v>
                      </c:pt>
                      <c:pt idx="1">
                        <c:v>5.8252427184466021E-2</c:v>
                      </c:pt>
                      <c:pt idx="2">
                        <c:v>7.1428571428571425E-2</c:v>
                      </c:pt>
                      <c:pt idx="3">
                        <c:v>3.9215686274509803E-2</c:v>
                      </c:pt>
                    </c:numCache>
                  </c:numRef>
                </c:val>
                <c:smooth val="0"/>
                <c:extLst xmlns:c15="http://schemas.microsoft.com/office/drawing/2012/chart">
                  <c:ext xmlns:c16="http://schemas.microsoft.com/office/drawing/2014/chart" uri="{C3380CC4-5D6E-409C-BE32-E72D297353CC}">
                    <c16:uniqueId val="{0000000C-5BDD-4E78-84C8-DE1701856270}"/>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'1(Q39)'!$R$6</c15:sqref>
                        </c15:formulaRef>
                      </c:ext>
                    </c:extLst>
                    <c:strCache>
                      <c:ptCount val="1"/>
                      <c:pt idx="0">
                        <c:v>【育児】子どもの幼稚園への送り</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'1(Q39)'!$R$42:$R$45</c15:sqref>
                        </c15:formulaRef>
                      </c:ext>
                    </c:extLst>
                    <c:numCache>
                      <c:formatCode>0%</c:formatCode>
                      <c:ptCount val="4"/>
                      <c:pt idx="0">
                        <c:v>0</c:v>
                      </c:pt>
                      <c:pt idx="1">
                        <c:v>2.9126213592233011E-2</c:v>
                      </c:pt>
                      <c:pt idx="2">
                        <c:v>9.8214285714285712E-2</c:v>
                      </c:pt>
                      <c:pt idx="3">
                        <c:v>0.13725490196078433</c:v>
                      </c:pt>
                    </c:numCache>
                  </c:numRef>
                </c:val>
                <c:smooth val="0"/>
                <c:extLst xmlns:c15="http://schemas.microsoft.com/office/drawing/2012/chart">
                  <c:ext xmlns:c16="http://schemas.microsoft.com/office/drawing/2014/chart" uri="{C3380CC4-5D6E-409C-BE32-E72D297353CC}">
                    <c16:uniqueId val="{0000000D-5BDD-4E78-84C8-DE1701856270}"/>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'1(Q39)'!$S$6</c15:sqref>
                        </c15:formulaRef>
                      </c:ext>
                    </c:extLst>
                    <c:strCache>
                      <c:ptCount val="1"/>
                      <c:pt idx="0">
                        <c:v>【育児】子どもの幼稚園へのお迎え</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'1(Q39)'!$S$42:$S$45</c15:sqref>
                        </c15:formulaRef>
                      </c:ext>
                    </c:extLst>
                    <c:numCache>
                      <c:formatCode>0%</c:formatCode>
                      <c:ptCount val="4"/>
                      <c:pt idx="0">
                        <c:v>0</c:v>
                      </c:pt>
                      <c:pt idx="1">
                        <c:v>3.8834951456310676E-2</c:v>
                      </c:pt>
                      <c:pt idx="2">
                        <c:v>0.11607142857142858</c:v>
                      </c:pt>
                      <c:pt idx="3">
                        <c:v>9.8039215686274508E-2</c:v>
                      </c:pt>
                    </c:numCache>
                  </c:numRef>
                </c:val>
                <c:smooth val="0"/>
                <c:extLst xmlns:c15="http://schemas.microsoft.com/office/drawing/2012/chart">
                  <c:ext xmlns:c16="http://schemas.microsoft.com/office/drawing/2014/chart" uri="{C3380CC4-5D6E-409C-BE32-E72D297353CC}">
                    <c16:uniqueId val="{0000000E-5BDD-4E78-84C8-DE1701856270}"/>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'1(Q39)'!$T$6</c15:sqref>
                        </c15:formulaRef>
                      </c:ext>
                    </c:extLst>
                    <c:strCache>
                      <c:ptCount val="1"/>
                      <c:pt idx="0">
                        <c:v>【育児】子どもの夕ごはん</c:v>
                      </c:pt>
                    </c:strCache>
                  </c:strRef>
                </c:tx>
                <c:spPr>
                  <a:ln w="76200" cap="rnd">
                    <a:solidFill>
                      <a:schemeClr val="accent3">
                        <a:lumMod val="80000"/>
                        <a:lumOff val="20000"/>
                      </a:schemeClr>
                    </a:solidFill>
                    <a:round/>
                  </a:ln>
                  <a:effectLst/>
                </c:spPr>
                <c:marker>
                  <c:symbol val="circle"/>
                  <c:size val="5"/>
                  <c:spPr>
                    <a:solidFill>
                      <a:schemeClr val="accent3">
                        <a:lumMod val="80000"/>
                        <a:lumOff val="20000"/>
                      </a:schemeClr>
                    </a:solidFill>
                    <a:ln w="76200">
                      <a:solidFill>
                        <a:schemeClr val="accent3">
                          <a:lumMod val="80000"/>
                          <a:lumOff val="2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'1(Q39)'!$T$42:$T$45</c15:sqref>
                        </c15:formulaRef>
                      </c:ext>
                    </c:extLst>
                    <c:numCache>
                      <c:formatCode>0%</c:formatCode>
                      <c:ptCount val="4"/>
                      <c:pt idx="0">
                        <c:v>0.25</c:v>
                      </c:pt>
                      <c:pt idx="1">
                        <c:v>0.30097087378640774</c:v>
                      </c:pt>
                      <c:pt idx="2">
                        <c:v>0.33035714285714285</c:v>
                      </c:pt>
                      <c:pt idx="3">
                        <c:v>0.37254901960784315</c:v>
                      </c:pt>
                    </c:numCache>
                  </c:numRef>
                </c:val>
                <c:smooth val="0"/>
                <c:extLst xmlns:c15="http://schemas.microsoft.com/office/drawing/2012/chart">
                  <c:ext xmlns:c16="http://schemas.microsoft.com/office/drawing/2014/chart" uri="{C3380CC4-5D6E-409C-BE32-E72D297353CC}">
                    <c16:uniqueId val="{0000000F-5BDD-4E78-84C8-DE1701856270}"/>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'1(Q39)'!$U$6</c15:sqref>
                        </c15:formulaRef>
                      </c:ext>
                    </c:extLst>
                    <c:strCache>
                      <c:ptCount val="1"/>
                      <c:pt idx="0">
                        <c:v>【育児】子どもの入浴</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'1(Q39)'!$U$42:$U$45</c15:sqref>
                        </c15:formulaRef>
                      </c:ext>
                    </c:extLst>
                    <c:numCache>
                      <c:formatCode>0%</c:formatCode>
                      <c:ptCount val="4"/>
                      <c:pt idx="0">
                        <c:v>0.29166666666666669</c:v>
                      </c:pt>
                      <c:pt idx="1">
                        <c:v>0.22330097087378642</c:v>
                      </c:pt>
                      <c:pt idx="2">
                        <c:v>0.2767857142857143</c:v>
                      </c:pt>
                      <c:pt idx="3">
                        <c:v>0.19607843137254902</c:v>
                      </c:pt>
                    </c:numCache>
                  </c:numRef>
                </c:val>
                <c:smooth val="0"/>
                <c:extLst xmlns:c15="http://schemas.microsoft.com/office/drawing/2012/chart">
                  <c:ext xmlns:c16="http://schemas.microsoft.com/office/drawing/2014/chart" uri="{C3380CC4-5D6E-409C-BE32-E72D297353CC}">
                    <c16:uniqueId val="{00000010-5BDD-4E78-84C8-DE1701856270}"/>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'1(Q39)'!$W$6</c15:sqref>
                        </c15:formulaRef>
                      </c:ext>
                    </c:extLst>
                    <c:strCache>
                      <c:ptCount val="1"/>
                      <c:pt idx="0">
                        <c:v>【育児】子どもの寝かしつけ</c:v>
                      </c:pt>
                    </c:strCache>
                  </c:strRef>
                </c:tx>
                <c:spPr>
                  <a:ln w="76200" cap="rnd">
                    <a:solidFill>
                      <a:schemeClr val="accent6">
                        <a:lumMod val="80000"/>
                        <a:lumOff val="20000"/>
                      </a:schemeClr>
                    </a:solidFill>
                    <a:round/>
                  </a:ln>
                  <a:effectLst/>
                </c:spPr>
                <c:marker>
                  <c:symbol val="circle"/>
                  <c:size val="5"/>
                  <c:spPr>
                    <a:solidFill>
                      <a:schemeClr val="accent6">
                        <a:lumMod val="80000"/>
                        <a:lumOff val="20000"/>
                      </a:schemeClr>
                    </a:solidFill>
                    <a:ln w="76200">
                      <a:solidFill>
                        <a:schemeClr val="accent6">
                          <a:lumMod val="80000"/>
                          <a:lumOff val="2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'1(Q39)'!$W$42:$W$45</c15:sqref>
                        </c15:formulaRef>
                      </c:ext>
                    </c:extLst>
                    <c:numCache>
                      <c:formatCode>0%</c:formatCode>
                      <c:ptCount val="4"/>
                      <c:pt idx="0">
                        <c:v>0.45833333333333331</c:v>
                      </c:pt>
                      <c:pt idx="1">
                        <c:v>0.53398058252427183</c:v>
                      </c:pt>
                      <c:pt idx="2">
                        <c:v>0.35714285714285715</c:v>
                      </c:pt>
                      <c:pt idx="3">
                        <c:v>0.35294117647058826</c:v>
                      </c:pt>
                    </c:numCache>
                  </c:numRef>
                </c:val>
                <c:smooth val="0"/>
                <c:extLst xmlns:c15="http://schemas.microsoft.com/office/drawing/2012/chart">
                  <c:ext xmlns:c16="http://schemas.microsoft.com/office/drawing/2014/chart" uri="{C3380CC4-5D6E-409C-BE32-E72D297353CC}">
                    <c16:uniqueId val="{00000011-5BDD-4E78-84C8-DE1701856270}"/>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'1(Q39)'!$X$6</c15:sqref>
                        </c15:formulaRef>
                      </c:ext>
                    </c:extLst>
                    <c:strCache>
                      <c:ptCount val="1"/>
                      <c:pt idx="0">
                        <c:v>【育児】子どもの勉強</c:v>
                      </c:pt>
                    </c:strCache>
                  </c:strRef>
                </c:tx>
                <c:spPr>
                  <a:ln w="76200" cap="rnd">
                    <a:solidFill>
                      <a:schemeClr val="accent1">
                        <a:lumMod val="80000"/>
                      </a:schemeClr>
                    </a:solidFill>
                    <a:round/>
                  </a:ln>
                  <a:effectLst/>
                </c:spPr>
                <c:marker>
                  <c:symbol val="circle"/>
                  <c:size val="5"/>
                  <c:spPr>
                    <a:solidFill>
                      <a:schemeClr val="accent1">
                        <a:lumMod val="80000"/>
                      </a:schemeClr>
                    </a:solidFill>
                    <a:ln w="76200">
                      <a:solidFill>
                        <a:schemeClr val="accent1">
                          <a:lumMod val="8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'1(Q39)'!$X$42:$X$45</c15:sqref>
                        </c15:formulaRef>
                      </c:ext>
                    </c:extLst>
                    <c:numCache>
                      <c:formatCode>0%</c:formatCode>
                      <c:ptCount val="4"/>
                      <c:pt idx="0">
                        <c:v>8.3333333333333329E-2</c:v>
                      </c:pt>
                      <c:pt idx="1">
                        <c:v>0.14563106796116504</c:v>
                      </c:pt>
                      <c:pt idx="2">
                        <c:v>0.23214285714285715</c:v>
                      </c:pt>
                      <c:pt idx="3">
                        <c:v>0.33333333333333331</c:v>
                      </c:pt>
                    </c:numCache>
                  </c:numRef>
                </c:val>
                <c:smooth val="0"/>
                <c:extLst xmlns:c15="http://schemas.microsoft.com/office/drawing/2012/chart">
                  <c:ext xmlns:c16="http://schemas.microsoft.com/office/drawing/2014/chart" uri="{C3380CC4-5D6E-409C-BE32-E72D297353CC}">
                    <c16:uniqueId val="{00000012-5BDD-4E78-84C8-DE1701856270}"/>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'1(Q39)'!$Y$6</c15:sqref>
                        </c15:formulaRef>
                      </c:ext>
                    </c:extLst>
                    <c:strCache>
                      <c:ptCount val="1"/>
                      <c:pt idx="0">
                        <c:v>【育児】子どもの習い事</c:v>
                      </c:pt>
                    </c:strCache>
                  </c:strRef>
                </c:tx>
                <c:spPr>
                  <a:ln w="76200" cap="rnd">
                    <a:solidFill>
                      <a:schemeClr val="accent2">
                        <a:lumMod val="80000"/>
                      </a:schemeClr>
                    </a:solidFill>
                    <a:round/>
                  </a:ln>
                  <a:effectLst/>
                </c:spPr>
                <c:marker>
                  <c:symbol val="circle"/>
                  <c:size val="5"/>
                  <c:spPr>
                    <a:solidFill>
                      <a:schemeClr val="accent2">
                        <a:lumMod val="80000"/>
                      </a:schemeClr>
                    </a:solidFill>
                    <a:ln w="76200">
                      <a:solidFill>
                        <a:schemeClr val="accent2">
                          <a:lumMod val="8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'1(Q39)'!$Y$42:$Y$45</c15:sqref>
                        </c15:formulaRef>
                      </c:ext>
                    </c:extLst>
                    <c:numCache>
                      <c:formatCode>0%</c:formatCode>
                      <c:ptCount val="4"/>
                      <c:pt idx="0">
                        <c:v>0.125</c:v>
                      </c:pt>
                      <c:pt idx="1">
                        <c:v>0.17475728155339806</c:v>
                      </c:pt>
                      <c:pt idx="2">
                        <c:v>0.25</c:v>
                      </c:pt>
                      <c:pt idx="3">
                        <c:v>0.27450980392156865</c:v>
                      </c:pt>
                    </c:numCache>
                  </c:numRef>
                </c:val>
                <c:smooth val="0"/>
                <c:extLst xmlns:c15="http://schemas.microsoft.com/office/drawing/2012/chart">
                  <c:ext xmlns:c16="http://schemas.microsoft.com/office/drawing/2014/chart" uri="{C3380CC4-5D6E-409C-BE32-E72D297353CC}">
                    <c16:uniqueId val="{00000013-5BDD-4E78-84C8-DE1701856270}"/>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'1(Q39)'!$Z$6</c15:sqref>
                        </c15:formulaRef>
                      </c:ext>
                    </c:extLst>
                    <c:strCache>
                      <c:ptCount val="1"/>
                      <c:pt idx="0">
                        <c:v>その他【　　　】</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'1(Q39)'!$Z$42:$Z$45</c15:sqref>
                        </c15:formulaRef>
                      </c:ext>
                    </c:extLst>
                    <c:numCache>
                      <c:formatCode>0%</c:formatCode>
                      <c:ptCount val="4"/>
                      <c:pt idx="0">
                        <c:v>0</c:v>
                      </c:pt>
                      <c:pt idx="1">
                        <c:v>0</c:v>
                      </c:pt>
                      <c:pt idx="2">
                        <c:v>8.9285714285714281E-3</c:v>
                      </c:pt>
                      <c:pt idx="3">
                        <c:v>0</c:v>
                      </c:pt>
                    </c:numCache>
                  </c:numRef>
                </c:val>
                <c:smooth val="0"/>
                <c:extLst xmlns:c15="http://schemas.microsoft.com/office/drawing/2012/chart">
                  <c:ext xmlns:c16="http://schemas.microsoft.com/office/drawing/2014/chart" uri="{C3380CC4-5D6E-409C-BE32-E72D297353CC}">
                    <c16:uniqueId val="{00000014-5BDD-4E78-84C8-DE1701856270}"/>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'1(Q39)'!$AA$6</c15:sqref>
                        </c15:formulaRef>
                      </c:ext>
                    </c:extLst>
                    <c:strCache>
                      <c:ptCount val="1"/>
                      <c:pt idx="0">
                        <c:v>特になし</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extLst xmlns:c15="http://schemas.microsoft.com/office/drawing/2012/chart">
                      <c:ext xmlns:c15="http://schemas.microsoft.com/office/drawing/2012/chart" uri="{02D57815-91ED-43cb-92C2-25804820EDAC}">
                        <c15:formulaRef>
                          <c15:sqref>'1(Q39)'!$D$42:$D$45</c15:sqref>
                        </c15:formulaRef>
                      </c:ext>
                    </c:extLst>
                    <c:strCache>
                      <c:ptCount val="4"/>
                      <c:pt idx="0">
                        <c:v>25才～29才</c:v>
                      </c:pt>
                      <c:pt idx="1">
                        <c:v>30才～34才</c:v>
                      </c:pt>
                      <c:pt idx="2">
                        <c:v>35才～39才</c:v>
                      </c:pt>
                      <c:pt idx="3">
                        <c:v>40才～44才</c:v>
                      </c:pt>
                    </c:strCache>
                  </c:strRef>
                </c:cat>
                <c:val>
                  <c:numRef>
                    <c:extLst xmlns:c15="http://schemas.microsoft.com/office/drawing/2012/chart">
                      <c:ext xmlns:c15="http://schemas.microsoft.com/office/drawing/2012/chart" uri="{02D57815-91ED-43cb-92C2-25804820EDAC}">
                        <c15:formulaRef>
                          <c15:sqref>'1(Q39)'!$AA$42:$AA$45</c15:sqref>
                        </c15:formulaRef>
                      </c:ext>
                    </c:extLst>
                    <c:numCache>
                      <c:formatCode>0%</c:formatCode>
                      <c:ptCount val="4"/>
                      <c:pt idx="0">
                        <c:v>8.3333333333333329E-2</c:v>
                      </c:pt>
                      <c:pt idx="1">
                        <c:v>0.1553398058252427</c:v>
                      </c:pt>
                      <c:pt idx="2">
                        <c:v>7.1428571428571425E-2</c:v>
                      </c:pt>
                      <c:pt idx="3">
                        <c:v>5.8823529411764705E-2</c:v>
                      </c:pt>
                    </c:numCache>
                  </c:numRef>
                </c:val>
                <c:smooth val="0"/>
                <c:extLst xmlns:c15="http://schemas.microsoft.com/office/drawing/2012/chart">
                  <c:ext xmlns:c16="http://schemas.microsoft.com/office/drawing/2014/chart" uri="{C3380CC4-5D6E-409C-BE32-E72D297353CC}">
                    <c16:uniqueId val="{00000015-5BDD-4E78-84C8-DE1701856270}"/>
                  </c:ext>
                </c:extLst>
              </c15:ser>
            </c15:filteredLineSeries>
          </c:ext>
        </c:extLst>
      </c:lineChart>
      <c:catAx>
        <c:axId val="51644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6443384"/>
        <c:crosses val="autoZero"/>
        <c:auto val="1"/>
        <c:lblAlgn val="ctr"/>
        <c:lblOffset val="100"/>
        <c:noMultiLvlLbl val="0"/>
      </c:catAx>
      <c:valAx>
        <c:axId val="5164433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16443712"/>
        <c:crosses val="autoZero"/>
        <c:crossBetween val="between"/>
      </c:valAx>
      <c:spPr>
        <a:solidFill>
          <a:schemeClr val="accent5">
            <a:lumMod val="20000"/>
            <a:lumOff val="80000"/>
          </a:schemeClr>
        </a:solidFill>
        <a:ln>
          <a:noFill/>
        </a:ln>
        <a:effectLst/>
      </c:spPr>
    </c:plotArea>
    <c:plotVisOnly val="1"/>
    <c:dispBlanksAs val="gap"/>
    <c:showDLblsOverMax val="0"/>
  </c:chart>
  <c:spPr>
    <a:noFill/>
    <a:ln>
      <a:solidFill>
        <a:schemeClr val="accent3"/>
      </a:solid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bg1"/>
                </a:solidFill>
                <a:latin typeface="Meiryo UI" panose="020B0604030504040204" pitchFamily="50" charset="-128"/>
                <a:ea typeface="Meiryo UI" panose="020B0604030504040204" pitchFamily="50" charset="-128"/>
                <a:cs typeface="+mn-cs"/>
              </a:defRPr>
            </a:pPr>
            <a:r>
              <a:rPr lang="ja-JP" sz="1800" b="1" dirty="0">
                <a:solidFill>
                  <a:schemeClr val="bg1"/>
                </a:solidFill>
              </a:rPr>
              <a:t>子どもの年齢別　</a:t>
            </a:r>
            <a:r>
              <a:rPr lang="ja-JP" altLang="en-US" sz="1800" b="1" dirty="0">
                <a:solidFill>
                  <a:schemeClr val="bg1"/>
                </a:solidFill>
              </a:rPr>
              <a:t>歯磨きの悩み</a:t>
            </a:r>
            <a:endParaRPr lang="ja-JP" sz="1800" b="1" dirty="0">
              <a:solidFill>
                <a:schemeClr val="bg1"/>
              </a:solidFill>
            </a:endParaRPr>
          </a:p>
        </c:rich>
      </c:tx>
      <c:overlay val="0"/>
      <c:spPr>
        <a:solidFill>
          <a:schemeClr val="accent1"/>
        </a:solidFill>
        <a:ln>
          <a:noFill/>
        </a:ln>
        <a:effectLst/>
      </c:spPr>
      <c:txPr>
        <a:bodyPr rot="0" spcFirstLastPara="1" vertOverflow="ellipsis" vert="horz" wrap="square" anchor="ctr" anchorCtr="1"/>
        <a:lstStyle/>
        <a:p>
          <a:pPr>
            <a:defRPr sz="1800" b="1" i="0" u="none" strike="noStrike" kern="1200" spc="0" baseline="0">
              <a:solidFill>
                <a:schemeClr val="bg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3.3066034578593403E-2"/>
          <c:y val="0.1193338856849195"/>
          <c:w val="0.94244624238483954"/>
          <c:h val="0.58368657184238026"/>
        </c:manualLayout>
      </c:layout>
      <c:lineChart>
        <c:grouping val="standard"/>
        <c:varyColors val="0"/>
        <c:ser>
          <c:idx val="16"/>
          <c:order val="16"/>
          <c:tx>
            <c:strRef>
              <c:f>'1(Q39)'!$V$6</c:f>
              <c:strCache>
                <c:ptCount val="1"/>
                <c:pt idx="0">
                  <c:v>【育児】子どもの歯磨き</c:v>
                </c:pt>
              </c:strCache>
            </c:strRef>
          </c:tx>
          <c:spPr>
            <a:ln w="76200" cap="rnd">
              <a:solidFill>
                <a:schemeClr val="accent5">
                  <a:lumMod val="80000"/>
                  <a:lumOff val="20000"/>
                </a:schemeClr>
              </a:solidFill>
              <a:round/>
            </a:ln>
            <a:effectLst/>
          </c:spPr>
          <c:marker>
            <c:symbol val="circle"/>
            <c:size val="5"/>
            <c:spPr>
              <a:solidFill>
                <a:schemeClr val="accent5">
                  <a:lumMod val="80000"/>
                  <a:lumOff val="20000"/>
                </a:schemeClr>
              </a:solidFill>
              <a:ln w="76200">
                <a:solidFill>
                  <a:schemeClr val="accent5">
                    <a:lumMod val="80000"/>
                    <a:lumOff val="20000"/>
                  </a:schemeClr>
                </a:solidFill>
              </a:ln>
              <a:effectLst/>
            </c:spPr>
          </c:marker>
          <c:dLbls>
            <c:dLbl>
              <c:idx val="1"/>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17-A007-467C-977B-44AE69311172}"/>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'1(Q39)'!$D$50:$D$56</c:f>
              <c:strCache>
                <c:ptCount val="7"/>
                <c:pt idx="0">
                  <c:v>0歳</c:v>
                </c:pt>
                <c:pt idx="1">
                  <c:v>1歳</c:v>
                </c:pt>
                <c:pt idx="2">
                  <c:v>2歳</c:v>
                </c:pt>
                <c:pt idx="3">
                  <c:v>3歳</c:v>
                </c:pt>
                <c:pt idx="4">
                  <c:v>4歳</c:v>
                </c:pt>
                <c:pt idx="5">
                  <c:v>5歳</c:v>
                </c:pt>
                <c:pt idx="6">
                  <c:v>6歳以上</c:v>
                </c:pt>
              </c:strCache>
            </c:strRef>
          </c:cat>
          <c:val>
            <c:numRef>
              <c:f>'1(Q39)'!$V$50:$V$56</c:f>
              <c:numCache>
                <c:formatCode>0%</c:formatCode>
                <c:ptCount val="7"/>
                <c:pt idx="0">
                  <c:v>0.12195121951219512</c:v>
                </c:pt>
                <c:pt idx="1">
                  <c:v>0.61764705882352944</c:v>
                </c:pt>
                <c:pt idx="2">
                  <c:v>0.34615384615384615</c:v>
                </c:pt>
                <c:pt idx="3">
                  <c:v>0.38461538461538464</c:v>
                </c:pt>
                <c:pt idx="4">
                  <c:v>0.3</c:v>
                </c:pt>
                <c:pt idx="5">
                  <c:v>0.27027027027027029</c:v>
                </c:pt>
                <c:pt idx="6">
                  <c:v>0.29357798165137616</c:v>
                </c:pt>
              </c:numCache>
            </c:numRef>
          </c:val>
          <c:smooth val="0"/>
          <c:extLst>
            <c:ext xmlns:c16="http://schemas.microsoft.com/office/drawing/2014/chart" uri="{C3380CC4-5D6E-409C-BE32-E72D297353CC}">
              <c16:uniqueId val="{00000000-A007-467C-977B-44AE69311172}"/>
            </c:ext>
          </c:extLst>
        </c:ser>
        <c:dLbls>
          <c:showLegendKey val="0"/>
          <c:showVal val="0"/>
          <c:showCatName val="0"/>
          <c:showSerName val="0"/>
          <c:showPercent val="0"/>
          <c:showBubbleSize val="0"/>
        </c:dLbls>
        <c:marker val="1"/>
        <c:smooth val="0"/>
        <c:axId val="516443712"/>
        <c:axId val="516443384"/>
        <c:extLst>
          <c:ext xmlns:c15="http://schemas.microsoft.com/office/drawing/2012/chart" uri="{02D57815-91ED-43cb-92C2-25804820EDAC}">
            <c15:filteredLineSeries>
              <c15:ser>
                <c:idx val="0"/>
                <c:order val="0"/>
                <c:tx>
                  <c:strRef>
                    <c:extLst>
                      <c:ext uri="{02D57815-91ED-43cb-92C2-25804820EDAC}">
                        <c15:formulaRef>
                          <c15:sqref>'1(Q39)'!$F$6</c15:sqref>
                        </c15:formulaRef>
                      </c:ext>
                    </c:extLst>
                    <c:strCache>
                      <c:ptCount val="1"/>
                      <c:pt idx="0">
                        <c:v>【家事】食事のしたく</c:v>
                      </c:pt>
                    </c:strCache>
                  </c:strRef>
                </c:tx>
                <c:spPr>
                  <a:ln w="76200" cap="rnd">
                    <a:solidFill>
                      <a:schemeClr val="accent1"/>
                    </a:solidFill>
                    <a:round/>
                  </a:ln>
                  <a:effectLst/>
                </c:spPr>
                <c:marker>
                  <c:symbol val="circle"/>
                  <c:size val="5"/>
                  <c:spPr>
                    <a:solidFill>
                      <a:schemeClr val="accent1"/>
                    </a:solidFill>
                    <a:ln w="76200">
                      <a:solidFill>
                        <a:schemeClr val="accent1"/>
                      </a:solidFill>
                    </a:ln>
                    <a:effectLst/>
                  </c:spPr>
                </c:marker>
                <c:cat>
                  <c:strRef>
                    <c:extLst>
                      <c:ex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c:ext uri="{02D57815-91ED-43cb-92C2-25804820EDAC}">
                        <c15:formulaRef>
                          <c15:sqref>'1(Q39)'!$F$50:$F$56</c15:sqref>
                        </c15:formulaRef>
                      </c:ext>
                    </c:extLst>
                    <c:numCache>
                      <c:formatCode>0%</c:formatCode>
                      <c:ptCount val="7"/>
                      <c:pt idx="0">
                        <c:v>0.70731707317073167</c:v>
                      </c:pt>
                      <c:pt idx="1">
                        <c:v>0.41176470588235292</c:v>
                      </c:pt>
                      <c:pt idx="2">
                        <c:v>0.46153846153846156</c:v>
                      </c:pt>
                      <c:pt idx="3">
                        <c:v>0.46153846153846156</c:v>
                      </c:pt>
                      <c:pt idx="4">
                        <c:v>0.46666666666666667</c:v>
                      </c:pt>
                      <c:pt idx="5">
                        <c:v>0.64864864864864868</c:v>
                      </c:pt>
                      <c:pt idx="6">
                        <c:v>0.52293577981651373</c:v>
                      </c:pt>
                    </c:numCache>
                  </c:numRef>
                </c:val>
                <c:smooth val="0"/>
                <c:extLst>
                  <c:ext xmlns:c16="http://schemas.microsoft.com/office/drawing/2014/chart" uri="{C3380CC4-5D6E-409C-BE32-E72D297353CC}">
                    <c16:uniqueId val="{00000001-A007-467C-977B-44AE69311172}"/>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'1(Q39)'!$G$6</c15:sqref>
                        </c15:formulaRef>
                      </c:ext>
                    </c:extLst>
                    <c:strCache>
                      <c:ptCount val="1"/>
                      <c:pt idx="0">
                        <c:v>【家事】食事の後片付け</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'1(Q39)'!$G$50:$G$56</c15:sqref>
                        </c15:formulaRef>
                      </c:ext>
                    </c:extLst>
                    <c:numCache>
                      <c:formatCode>0%</c:formatCode>
                      <c:ptCount val="7"/>
                      <c:pt idx="0">
                        <c:v>0.29268292682926828</c:v>
                      </c:pt>
                      <c:pt idx="1">
                        <c:v>0.3235294117647059</c:v>
                      </c:pt>
                      <c:pt idx="2">
                        <c:v>0.30769230769230771</c:v>
                      </c:pt>
                      <c:pt idx="3">
                        <c:v>0.26923076923076922</c:v>
                      </c:pt>
                      <c:pt idx="4">
                        <c:v>0.16666666666666666</c:v>
                      </c:pt>
                      <c:pt idx="5">
                        <c:v>0.45945945945945948</c:v>
                      </c:pt>
                      <c:pt idx="6">
                        <c:v>0.34862385321100919</c:v>
                      </c:pt>
                    </c:numCache>
                  </c:numRef>
                </c:val>
                <c:smooth val="0"/>
                <c:extLst xmlns:c15="http://schemas.microsoft.com/office/drawing/2012/chart">
                  <c:ext xmlns:c16="http://schemas.microsoft.com/office/drawing/2014/chart" uri="{C3380CC4-5D6E-409C-BE32-E72D297353CC}">
                    <c16:uniqueId val="{00000002-A007-467C-977B-44AE69311172}"/>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'1(Q39)'!$H$6</c15:sqref>
                        </c15:formulaRef>
                      </c:ext>
                    </c:extLst>
                    <c:strCache>
                      <c:ptCount val="1"/>
                      <c:pt idx="0">
                        <c:v>【家事】買い物</c:v>
                      </c:pt>
                    </c:strCache>
                  </c:strRef>
                </c:tx>
                <c:spPr>
                  <a:ln w="76200" cap="rnd">
                    <a:solidFill>
                      <a:schemeClr val="accent3"/>
                    </a:solidFill>
                    <a:round/>
                  </a:ln>
                  <a:effectLst/>
                </c:spPr>
                <c:marker>
                  <c:symbol val="circle"/>
                  <c:size val="5"/>
                  <c:spPr>
                    <a:solidFill>
                      <a:schemeClr val="accent3"/>
                    </a:solidFill>
                    <a:ln w="76200">
                      <a:solidFill>
                        <a:schemeClr val="accent3"/>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'1(Q39)'!$H$50:$H$56</c15:sqref>
                        </c15:formulaRef>
                      </c:ext>
                    </c:extLst>
                    <c:numCache>
                      <c:formatCode>0%</c:formatCode>
                      <c:ptCount val="7"/>
                      <c:pt idx="0">
                        <c:v>0.3902439024390244</c:v>
                      </c:pt>
                      <c:pt idx="1">
                        <c:v>0.3235294117647059</c:v>
                      </c:pt>
                      <c:pt idx="2">
                        <c:v>0.26923076923076922</c:v>
                      </c:pt>
                      <c:pt idx="3">
                        <c:v>0.38461538461538464</c:v>
                      </c:pt>
                      <c:pt idx="4">
                        <c:v>0.3</c:v>
                      </c:pt>
                      <c:pt idx="5">
                        <c:v>0.29729729729729731</c:v>
                      </c:pt>
                      <c:pt idx="6">
                        <c:v>0.26605504587155965</c:v>
                      </c:pt>
                    </c:numCache>
                  </c:numRef>
                </c:val>
                <c:smooth val="0"/>
                <c:extLst xmlns:c15="http://schemas.microsoft.com/office/drawing/2012/chart">
                  <c:ext xmlns:c16="http://schemas.microsoft.com/office/drawing/2014/chart" uri="{C3380CC4-5D6E-409C-BE32-E72D297353CC}">
                    <c16:uniqueId val="{00000003-A007-467C-977B-44AE69311172}"/>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'1(Q39)'!$I$6</c15:sqref>
                        </c15:formulaRef>
                      </c:ext>
                    </c:extLst>
                    <c:strCache>
                      <c:ptCount val="1"/>
                      <c:pt idx="0">
                        <c:v>【家事】掃除、片づけ</c:v>
                      </c:pt>
                    </c:strCache>
                  </c:strRef>
                </c:tx>
                <c:spPr>
                  <a:ln w="76200" cap="rnd">
                    <a:solidFill>
                      <a:schemeClr val="accent4"/>
                    </a:solidFill>
                    <a:round/>
                  </a:ln>
                  <a:effectLst/>
                </c:spPr>
                <c:marker>
                  <c:symbol val="circle"/>
                  <c:size val="5"/>
                  <c:spPr>
                    <a:solidFill>
                      <a:schemeClr val="accent4"/>
                    </a:solidFill>
                    <a:ln w="76200">
                      <a:solidFill>
                        <a:schemeClr val="accent4"/>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'1(Q39)'!$I$50:$I$56</c15:sqref>
                        </c15:formulaRef>
                      </c:ext>
                    </c:extLst>
                    <c:numCache>
                      <c:formatCode>0%</c:formatCode>
                      <c:ptCount val="7"/>
                      <c:pt idx="0">
                        <c:v>0.43902439024390244</c:v>
                      </c:pt>
                      <c:pt idx="1">
                        <c:v>0.29411764705882354</c:v>
                      </c:pt>
                      <c:pt idx="2">
                        <c:v>0.34615384615384615</c:v>
                      </c:pt>
                      <c:pt idx="3">
                        <c:v>0.38461538461538464</c:v>
                      </c:pt>
                      <c:pt idx="4">
                        <c:v>0.26666666666666666</c:v>
                      </c:pt>
                      <c:pt idx="5">
                        <c:v>0.43243243243243246</c:v>
                      </c:pt>
                      <c:pt idx="6">
                        <c:v>0.48623853211009177</c:v>
                      </c:pt>
                    </c:numCache>
                  </c:numRef>
                </c:val>
                <c:smooth val="0"/>
                <c:extLst xmlns:c15="http://schemas.microsoft.com/office/drawing/2012/chart">
                  <c:ext xmlns:c16="http://schemas.microsoft.com/office/drawing/2014/chart" uri="{C3380CC4-5D6E-409C-BE32-E72D297353CC}">
                    <c16:uniqueId val="{00000004-A007-467C-977B-44AE69311172}"/>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'1(Q39)'!$J$6</c15:sqref>
                        </c15:formulaRef>
                      </c:ext>
                    </c:extLst>
                    <c:strCache>
                      <c:ptCount val="1"/>
                      <c:pt idx="0">
                        <c:v>【家事】洗濯</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'1(Q39)'!$J$50:$J$56</c15:sqref>
                        </c15:formulaRef>
                      </c:ext>
                    </c:extLst>
                    <c:numCache>
                      <c:formatCode>0%</c:formatCode>
                      <c:ptCount val="7"/>
                      <c:pt idx="0">
                        <c:v>0.14634146341463414</c:v>
                      </c:pt>
                      <c:pt idx="1">
                        <c:v>0</c:v>
                      </c:pt>
                      <c:pt idx="2">
                        <c:v>0.15384615384615385</c:v>
                      </c:pt>
                      <c:pt idx="3">
                        <c:v>0.11538461538461539</c:v>
                      </c:pt>
                      <c:pt idx="4">
                        <c:v>0.1</c:v>
                      </c:pt>
                      <c:pt idx="5">
                        <c:v>0.35135135135135137</c:v>
                      </c:pt>
                      <c:pt idx="6">
                        <c:v>0.20183486238532111</c:v>
                      </c:pt>
                    </c:numCache>
                  </c:numRef>
                </c:val>
                <c:smooth val="0"/>
                <c:extLst xmlns:c15="http://schemas.microsoft.com/office/drawing/2012/chart">
                  <c:ext xmlns:c16="http://schemas.microsoft.com/office/drawing/2014/chart" uri="{C3380CC4-5D6E-409C-BE32-E72D297353CC}">
                    <c16:uniqueId val="{00000005-A007-467C-977B-44AE69311172}"/>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'1(Q39)'!$K$6</c15:sqref>
                        </c15:formulaRef>
                      </c:ext>
                    </c:extLst>
                    <c:strCache>
                      <c:ptCount val="1"/>
                      <c:pt idx="0">
                        <c:v>【家事】洗濯物たたみ、収納</c:v>
                      </c:pt>
                    </c:strCache>
                  </c:strRef>
                </c:tx>
                <c:spPr>
                  <a:ln w="76200" cap="rnd">
                    <a:solidFill>
                      <a:schemeClr val="accent6"/>
                    </a:solidFill>
                    <a:round/>
                  </a:ln>
                  <a:effectLst/>
                </c:spPr>
                <c:marker>
                  <c:symbol val="circle"/>
                  <c:size val="5"/>
                  <c:spPr>
                    <a:solidFill>
                      <a:schemeClr val="accent6"/>
                    </a:solidFill>
                    <a:ln w="76200">
                      <a:solidFill>
                        <a:schemeClr val="accent6"/>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'1(Q39)'!$K$50:$K$56</c15:sqref>
                        </c15:formulaRef>
                      </c:ext>
                    </c:extLst>
                    <c:numCache>
                      <c:formatCode>0%</c:formatCode>
                      <c:ptCount val="7"/>
                      <c:pt idx="0">
                        <c:v>0.24390243902439024</c:v>
                      </c:pt>
                      <c:pt idx="1">
                        <c:v>5.8823529411764705E-2</c:v>
                      </c:pt>
                      <c:pt idx="2">
                        <c:v>7.6923076923076927E-2</c:v>
                      </c:pt>
                      <c:pt idx="3">
                        <c:v>0.11538461538461539</c:v>
                      </c:pt>
                      <c:pt idx="4">
                        <c:v>0.2</c:v>
                      </c:pt>
                      <c:pt idx="5">
                        <c:v>0.21621621621621623</c:v>
                      </c:pt>
                      <c:pt idx="6">
                        <c:v>0.23853211009174313</c:v>
                      </c:pt>
                    </c:numCache>
                  </c:numRef>
                </c:val>
                <c:smooth val="0"/>
                <c:extLst xmlns:c15="http://schemas.microsoft.com/office/drawing/2012/chart">
                  <c:ext xmlns:c16="http://schemas.microsoft.com/office/drawing/2014/chart" uri="{C3380CC4-5D6E-409C-BE32-E72D297353CC}">
                    <c16:uniqueId val="{00000006-A007-467C-977B-44AE69311172}"/>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'1(Q39)'!$L$6</c15:sqref>
                        </c15:formulaRef>
                      </c:ext>
                    </c:extLst>
                    <c:strCache>
                      <c:ptCount val="1"/>
                      <c:pt idx="0">
                        <c:v>【家事】洗濯物のアイロンがけ</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'1(Q39)'!$L$50:$L$56</c15:sqref>
                        </c15:formulaRef>
                      </c:ext>
                    </c:extLst>
                    <c:numCache>
                      <c:formatCode>0%</c:formatCode>
                      <c:ptCount val="7"/>
                      <c:pt idx="0">
                        <c:v>0.12195121951219512</c:v>
                      </c:pt>
                      <c:pt idx="1">
                        <c:v>8.8235294117647065E-2</c:v>
                      </c:pt>
                      <c:pt idx="2">
                        <c:v>0.15384615384615385</c:v>
                      </c:pt>
                      <c:pt idx="3">
                        <c:v>7.6923076923076927E-2</c:v>
                      </c:pt>
                      <c:pt idx="4">
                        <c:v>3.3333333333333333E-2</c:v>
                      </c:pt>
                      <c:pt idx="5">
                        <c:v>0.21621621621621623</c:v>
                      </c:pt>
                      <c:pt idx="6">
                        <c:v>0.11009174311926606</c:v>
                      </c:pt>
                    </c:numCache>
                  </c:numRef>
                </c:val>
                <c:smooth val="0"/>
                <c:extLst xmlns:c15="http://schemas.microsoft.com/office/drawing/2012/chart">
                  <c:ext xmlns:c16="http://schemas.microsoft.com/office/drawing/2014/chart" uri="{C3380CC4-5D6E-409C-BE32-E72D297353CC}">
                    <c16:uniqueId val="{00000007-A007-467C-977B-44AE69311172}"/>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'1(Q39)'!$M$6</c15:sqref>
                        </c15:formulaRef>
                      </c:ext>
                    </c:extLst>
                    <c:strCache>
                      <c:ptCount val="1"/>
                      <c:pt idx="0">
                        <c:v>【育児】子どもを朝起こすこと</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'1(Q39)'!$M$50:$M$56</c15:sqref>
                        </c15:formulaRef>
                      </c:ext>
                    </c:extLst>
                    <c:numCache>
                      <c:formatCode>0%</c:formatCode>
                      <c:ptCount val="7"/>
                      <c:pt idx="0">
                        <c:v>4.878048780487805E-2</c:v>
                      </c:pt>
                      <c:pt idx="1">
                        <c:v>5.8823529411764705E-2</c:v>
                      </c:pt>
                      <c:pt idx="2">
                        <c:v>7.6923076923076927E-2</c:v>
                      </c:pt>
                      <c:pt idx="3">
                        <c:v>3.8461538461538464E-2</c:v>
                      </c:pt>
                      <c:pt idx="4">
                        <c:v>0.13333333333333333</c:v>
                      </c:pt>
                      <c:pt idx="5">
                        <c:v>0.21621621621621623</c:v>
                      </c:pt>
                      <c:pt idx="6">
                        <c:v>0.23853211009174313</c:v>
                      </c:pt>
                    </c:numCache>
                  </c:numRef>
                </c:val>
                <c:smooth val="0"/>
                <c:extLst xmlns:c15="http://schemas.microsoft.com/office/drawing/2012/chart">
                  <c:ext xmlns:c16="http://schemas.microsoft.com/office/drawing/2014/chart" uri="{C3380CC4-5D6E-409C-BE32-E72D297353CC}">
                    <c16:uniqueId val="{00000008-A007-467C-977B-44AE69311172}"/>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'1(Q39)'!$N$6</c15:sqref>
                        </c15:formulaRef>
                      </c:ext>
                    </c:extLst>
                    <c:strCache>
                      <c:ptCount val="1"/>
                      <c:pt idx="0">
                        <c:v>【育児】子どもの朝ごはん</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'1(Q39)'!$N$50:$N$56</c15:sqref>
                        </c15:formulaRef>
                      </c:ext>
                    </c:extLst>
                    <c:numCache>
                      <c:formatCode>0%</c:formatCode>
                      <c:ptCount val="7"/>
                      <c:pt idx="0">
                        <c:v>0.26829268292682928</c:v>
                      </c:pt>
                      <c:pt idx="1">
                        <c:v>0.3235294117647059</c:v>
                      </c:pt>
                      <c:pt idx="2">
                        <c:v>0.42307692307692307</c:v>
                      </c:pt>
                      <c:pt idx="3">
                        <c:v>0.19230769230769232</c:v>
                      </c:pt>
                      <c:pt idx="4">
                        <c:v>0.3</c:v>
                      </c:pt>
                      <c:pt idx="5">
                        <c:v>0.40540540540540543</c:v>
                      </c:pt>
                      <c:pt idx="6">
                        <c:v>0.31192660550458717</c:v>
                      </c:pt>
                    </c:numCache>
                  </c:numRef>
                </c:val>
                <c:smooth val="0"/>
                <c:extLst xmlns:c15="http://schemas.microsoft.com/office/drawing/2012/chart">
                  <c:ext xmlns:c16="http://schemas.microsoft.com/office/drawing/2014/chart" uri="{C3380CC4-5D6E-409C-BE32-E72D297353CC}">
                    <c16:uniqueId val="{00000009-A007-467C-977B-44AE69311172}"/>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'1(Q39)'!$O$6</c15:sqref>
                        </c15:formulaRef>
                      </c:ext>
                    </c:extLst>
                    <c:strCache>
                      <c:ptCount val="1"/>
                      <c:pt idx="0">
                        <c:v>【育児】子どもの登園・登校準備</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'1(Q39)'!$O$50:$O$56</c15:sqref>
                        </c15:formulaRef>
                      </c:ext>
                    </c:extLst>
                    <c:numCache>
                      <c:formatCode>0%</c:formatCode>
                      <c:ptCount val="7"/>
                      <c:pt idx="0">
                        <c:v>4.878048780487805E-2</c:v>
                      </c:pt>
                      <c:pt idx="1">
                        <c:v>8.8235294117647065E-2</c:v>
                      </c:pt>
                      <c:pt idx="2">
                        <c:v>0.15384615384615385</c:v>
                      </c:pt>
                      <c:pt idx="3">
                        <c:v>7.6923076923076927E-2</c:v>
                      </c:pt>
                      <c:pt idx="4">
                        <c:v>0.2</c:v>
                      </c:pt>
                      <c:pt idx="5">
                        <c:v>0.29729729729729731</c:v>
                      </c:pt>
                      <c:pt idx="6">
                        <c:v>0.22935779816513763</c:v>
                      </c:pt>
                    </c:numCache>
                  </c:numRef>
                </c:val>
                <c:smooth val="0"/>
                <c:extLst xmlns:c15="http://schemas.microsoft.com/office/drawing/2012/chart">
                  <c:ext xmlns:c16="http://schemas.microsoft.com/office/drawing/2014/chart" uri="{C3380CC4-5D6E-409C-BE32-E72D297353CC}">
                    <c16:uniqueId val="{0000000A-A007-467C-977B-44AE69311172}"/>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'1(Q39)'!$P$6</c15:sqref>
                        </c15:formulaRef>
                      </c:ext>
                    </c:extLst>
                    <c:strCache>
                      <c:ptCount val="1"/>
                      <c:pt idx="0">
                        <c:v>【育児】子どもの保育園への送り</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'1(Q39)'!$P$50:$P$56</c15:sqref>
                        </c15:formulaRef>
                      </c:ext>
                    </c:extLst>
                    <c:numCache>
                      <c:formatCode>0%</c:formatCode>
                      <c:ptCount val="7"/>
                      <c:pt idx="0">
                        <c:v>4.878048780487805E-2</c:v>
                      </c:pt>
                      <c:pt idx="1">
                        <c:v>2.9411764705882353E-2</c:v>
                      </c:pt>
                      <c:pt idx="2">
                        <c:v>7.6923076923076927E-2</c:v>
                      </c:pt>
                      <c:pt idx="3">
                        <c:v>7.6923076923076927E-2</c:v>
                      </c:pt>
                      <c:pt idx="4">
                        <c:v>6.6666666666666666E-2</c:v>
                      </c:pt>
                      <c:pt idx="5">
                        <c:v>0.10810810810810811</c:v>
                      </c:pt>
                      <c:pt idx="6">
                        <c:v>7.3394495412844041E-2</c:v>
                      </c:pt>
                    </c:numCache>
                  </c:numRef>
                </c:val>
                <c:smooth val="0"/>
                <c:extLst xmlns:c15="http://schemas.microsoft.com/office/drawing/2012/chart">
                  <c:ext xmlns:c16="http://schemas.microsoft.com/office/drawing/2014/chart" uri="{C3380CC4-5D6E-409C-BE32-E72D297353CC}">
                    <c16:uniqueId val="{0000000B-A007-467C-977B-44AE69311172}"/>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'1(Q39)'!$Q$6</c15:sqref>
                        </c15:formulaRef>
                      </c:ext>
                    </c:extLst>
                    <c:strCache>
                      <c:ptCount val="1"/>
                      <c:pt idx="0">
                        <c:v>【育児】子どもの保育園へのお迎え</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'1(Q39)'!$Q$50:$Q$56</c15:sqref>
                        </c15:formulaRef>
                      </c:ext>
                    </c:extLst>
                    <c:numCache>
                      <c:formatCode>0%</c:formatCode>
                      <c:ptCount val="7"/>
                      <c:pt idx="0">
                        <c:v>2.4390243902439025E-2</c:v>
                      </c:pt>
                      <c:pt idx="1">
                        <c:v>2.9411764705882353E-2</c:v>
                      </c:pt>
                      <c:pt idx="2">
                        <c:v>0.11538461538461539</c:v>
                      </c:pt>
                      <c:pt idx="3">
                        <c:v>7.6923076923076927E-2</c:v>
                      </c:pt>
                      <c:pt idx="4">
                        <c:v>0.1</c:v>
                      </c:pt>
                      <c:pt idx="5">
                        <c:v>0.13513513513513514</c:v>
                      </c:pt>
                      <c:pt idx="6">
                        <c:v>6.4220183486238536E-2</c:v>
                      </c:pt>
                    </c:numCache>
                  </c:numRef>
                </c:val>
                <c:smooth val="0"/>
                <c:extLst xmlns:c15="http://schemas.microsoft.com/office/drawing/2012/chart">
                  <c:ext xmlns:c16="http://schemas.microsoft.com/office/drawing/2014/chart" uri="{C3380CC4-5D6E-409C-BE32-E72D297353CC}">
                    <c16:uniqueId val="{0000000C-A007-467C-977B-44AE69311172}"/>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'1(Q39)'!$R$6</c15:sqref>
                        </c15:formulaRef>
                      </c:ext>
                    </c:extLst>
                    <c:strCache>
                      <c:ptCount val="1"/>
                      <c:pt idx="0">
                        <c:v>【育児】子どもの幼稚園への送り</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'1(Q39)'!$R$50:$R$56</c15:sqref>
                        </c15:formulaRef>
                      </c:ext>
                    </c:extLst>
                    <c:numCache>
                      <c:formatCode>0%</c:formatCode>
                      <c:ptCount val="7"/>
                      <c:pt idx="0">
                        <c:v>0</c:v>
                      </c:pt>
                      <c:pt idx="1">
                        <c:v>2.9411764705882353E-2</c:v>
                      </c:pt>
                      <c:pt idx="2">
                        <c:v>0</c:v>
                      </c:pt>
                      <c:pt idx="3">
                        <c:v>3.8461538461538464E-2</c:v>
                      </c:pt>
                      <c:pt idx="4">
                        <c:v>0</c:v>
                      </c:pt>
                      <c:pt idx="5">
                        <c:v>0.10810810810810811</c:v>
                      </c:pt>
                      <c:pt idx="6">
                        <c:v>0.14678899082568808</c:v>
                      </c:pt>
                    </c:numCache>
                  </c:numRef>
                </c:val>
                <c:smooth val="0"/>
                <c:extLst xmlns:c15="http://schemas.microsoft.com/office/drawing/2012/chart">
                  <c:ext xmlns:c16="http://schemas.microsoft.com/office/drawing/2014/chart" uri="{C3380CC4-5D6E-409C-BE32-E72D297353CC}">
                    <c16:uniqueId val="{0000000D-A007-467C-977B-44AE69311172}"/>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'1(Q39)'!$S$6</c15:sqref>
                        </c15:formulaRef>
                      </c:ext>
                    </c:extLst>
                    <c:strCache>
                      <c:ptCount val="1"/>
                      <c:pt idx="0">
                        <c:v>【育児】子どもの幼稚園へのお迎え</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'1(Q39)'!$S$50:$S$56</c15:sqref>
                        </c15:formulaRef>
                      </c:ext>
                    </c:extLst>
                    <c:numCache>
                      <c:formatCode>0%</c:formatCode>
                      <c:ptCount val="7"/>
                      <c:pt idx="0">
                        <c:v>0</c:v>
                      </c:pt>
                      <c:pt idx="1">
                        <c:v>0</c:v>
                      </c:pt>
                      <c:pt idx="2">
                        <c:v>0</c:v>
                      </c:pt>
                      <c:pt idx="3">
                        <c:v>3.8461538461538464E-2</c:v>
                      </c:pt>
                      <c:pt idx="4">
                        <c:v>6.6666666666666666E-2</c:v>
                      </c:pt>
                      <c:pt idx="5">
                        <c:v>0.16216216216216217</c:v>
                      </c:pt>
                      <c:pt idx="6">
                        <c:v>0.12844036697247707</c:v>
                      </c:pt>
                    </c:numCache>
                  </c:numRef>
                </c:val>
                <c:smooth val="0"/>
                <c:extLst xmlns:c15="http://schemas.microsoft.com/office/drawing/2012/chart">
                  <c:ext xmlns:c16="http://schemas.microsoft.com/office/drawing/2014/chart" uri="{C3380CC4-5D6E-409C-BE32-E72D297353CC}">
                    <c16:uniqueId val="{0000000E-A007-467C-977B-44AE69311172}"/>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'1(Q39)'!$T$6</c15:sqref>
                        </c15:formulaRef>
                      </c:ext>
                    </c:extLst>
                    <c:strCache>
                      <c:ptCount val="1"/>
                      <c:pt idx="0">
                        <c:v>【育児】子どもの夕ごはん</c:v>
                      </c:pt>
                    </c:strCache>
                  </c:strRef>
                </c:tx>
                <c:spPr>
                  <a:ln w="76200" cap="rnd">
                    <a:solidFill>
                      <a:schemeClr val="accent3"/>
                    </a:solidFill>
                    <a:round/>
                  </a:ln>
                  <a:effectLst/>
                </c:spPr>
                <c:marker>
                  <c:symbol val="circle"/>
                  <c:size val="5"/>
                  <c:spPr>
                    <a:solidFill>
                      <a:schemeClr val="accent3">
                        <a:lumMod val="80000"/>
                        <a:lumOff val="20000"/>
                      </a:schemeClr>
                    </a:solidFill>
                    <a:ln w="76200">
                      <a:solidFill>
                        <a:schemeClr val="accent3"/>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'1(Q39)'!$T$50:$T$56</c15:sqref>
                        </c15:formulaRef>
                      </c:ext>
                    </c:extLst>
                    <c:numCache>
                      <c:formatCode>0%</c:formatCode>
                      <c:ptCount val="7"/>
                      <c:pt idx="0">
                        <c:v>0.1951219512195122</c:v>
                      </c:pt>
                      <c:pt idx="1">
                        <c:v>0.29411764705882354</c:v>
                      </c:pt>
                      <c:pt idx="2">
                        <c:v>0.46153846153846156</c:v>
                      </c:pt>
                      <c:pt idx="3">
                        <c:v>0.30769230769230771</c:v>
                      </c:pt>
                      <c:pt idx="4">
                        <c:v>0.26666666666666666</c:v>
                      </c:pt>
                      <c:pt idx="5">
                        <c:v>0.32432432432432434</c:v>
                      </c:pt>
                      <c:pt idx="6">
                        <c:v>0.3669724770642202</c:v>
                      </c:pt>
                    </c:numCache>
                  </c:numRef>
                </c:val>
                <c:smooth val="0"/>
                <c:extLst xmlns:c15="http://schemas.microsoft.com/office/drawing/2012/chart">
                  <c:ext xmlns:c16="http://schemas.microsoft.com/office/drawing/2014/chart" uri="{C3380CC4-5D6E-409C-BE32-E72D297353CC}">
                    <c16:uniqueId val="{0000000F-A007-467C-977B-44AE69311172}"/>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'1(Q39)'!$U$6</c15:sqref>
                        </c15:formulaRef>
                      </c:ext>
                    </c:extLst>
                    <c:strCache>
                      <c:ptCount val="1"/>
                      <c:pt idx="0">
                        <c:v>【育児】子どもの入浴</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'1(Q39)'!$U$50:$U$56</c15:sqref>
                        </c15:formulaRef>
                      </c:ext>
                    </c:extLst>
                    <c:numCache>
                      <c:formatCode>0%</c:formatCode>
                      <c:ptCount val="7"/>
                      <c:pt idx="0">
                        <c:v>0.24390243902439024</c:v>
                      </c:pt>
                      <c:pt idx="1">
                        <c:v>0.20588235294117646</c:v>
                      </c:pt>
                      <c:pt idx="2">
                        <c:v>0.30769230769230771</c:v>
                      </c:pt>
                      <c:pt idx="3">
                        <c:v>0.26923076923076922</c:v>
                      </c:pt>
                      <c:pt idx="4">
                        <c:v>0.16666666666666666</c:v>
                      </c:pt>
                      <c:pt idx="5">
                        <c:v>0.27027027027027029</c:v>
                      </c:pt>
                      <c:pt idx="6">
                        <c:v>0.23853211009174313</c:v>
                      </c:pt>
                    </c:numCache>
                  </c:numRef>
                </c:val>
                <c:smooth val="0"/>
                <c:extLst xmlns:c15="http://schemas.microsoft.com/office/drawing/2012/chart">
                  <c:ext xmlns:c16="http://schemas.microsoft.com/office/drawing/2014/chart" uri="{C3380CC4-5D6E-409C-BE32-E72D297353CC}">
                    <c16:uniqueId val="{00000010-A007-467C-977B-44AE69311172}"/>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'1(Q39)'!$W$6</c15:sqref>
                        </c15:formulaRef>
                      </c:ext>
                    </c:extLst>
                    <c:strCache>
                      <c:ptCount val="1"/>
                      <c:pt idx="0">
                        <c:v>【育児】子どもの寝かしつけ</c:v>
                      </c:pt>
                    </c:strCache>
                  </c:strRef>
                </c:tx>
                <c:spPr>
                  <a:ln w="76200" cap="rnd">
                    <a:solidFill>
                      <a:schemeClr val="accent6">
                        <a:lumMod val="80000"/>
                        <a:lumOff val="20000"/>
                      </a:schemeClr>
                    </a:solidFill>
                    <a:round/>
                  </a:ln>
                  <a:effectLst/>
                </c:spPr>
                <c:marker>
                  <c:symbol val="circle"/>
                  <c:size val="5"/>
                  <c:spPr>
                    <a:solidFill>
                      <a:schemeClr val="accent6">
                        <a:lumMod val="80000"/>
                        <a:lumOff val="20000"/>
                      </a:schemeClr>
                    </a:solidFill>
                    <a:ln w="76200">
                      <a:solidFill>
                        <a:schemeClr val="accent6">
                          <a:lumMod val="80000"/>
                          <a:lumOff val="2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'1(Q39)'!$W$50:$W$56</c15:sqref>
                        </c15:formulaRef>
                      </c:ext>
                    </c:extLst>
                    <c:numCache>
                      <c:formatCode>0%</c:formatCode>
                      <c:ptCount val="7"/>
                      <c:pt idx="0">
                        <c:v>0.51219512195121952</c:v>
                      </c:pt>
                      <c:pt idx="1">
                        <c:v>0.41176470588235292</c:v>
                      </c:pt>
                      <c:pt idx="2">
                        <c:v>0.42307692307692307</c:v>
                      </c:pt>
                      <c:pt idx="3">
                        <c:v>0.5</c:v>
                      </c:pt>
                      <c:pt idx="4">
                        <c:v>0.46666666666666667</c:v>
                      </c:pt>
                      <c:pt idx="5">
                        <c:v>0.45945945945945948</c:v>
                      </c:pt>
                      <c:pt idx="6">
                        <c:v>0.33027522935779818</c:v>
                      </c:pt>
                    </c:numCache>
                  </c:numRef>
                </c:val>
                <c:smooth val="0"/>
                <c:extLst xmlns:c15="http://schemas.microsoft.com/office/drawing/2012/chart">
                  <c:ext xmlns:c16="http://schemas.microsoft.com/office/drawing/2014/chart" uri="{C3380CC4-5D6E-409C-BE32-E72D297353CC}">
                    <c16:uniqueId val="{00000011-A007-467C-977B-44AE69311172}"/>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'1(Q39)'!$X$6</c15:sqref>
                        </c15:formulaRef>
                      </c:ext>
                    </c:extLst>
                    <c:strCache>
                      <c:ptCount val="1"/>
                      <c:pt idx="0">
                        <c:v>【育児】子どもの勉強</c:v>
                      </c:pt>
                    </c:strCache>
                  </c:strRef>
                </c:tx>
                <c:spPr>
                  <a:ln w="76200" cap="rnd">
                    <a:solidFill>
                      <a:schemeClr val="accent1">
                        <a:lumMod val="80000"/>
                      </a:schemeClr>
                    </a:solidFill>
                    <a:round/>
                  </a:ln>
                  <a:effectLst/>
                </c:spPr>
                <c:marker>
                  <c:symbol val="circle"/>
                  <c:size val="5"/>
                  <c:spPr>
                    <a:solidFill>
                      <a:schemeClr val="accent1">
                        <a:lumMod val="80000"/>
                      </a:schemeClr>
                    </a:solidFill>
                    <a:ln w="76200">
                      <a:solidFill>
                        <a:schemeClr val="accent1">
                          <a:lumMod val="8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'1(Q39)'!$X$50:$X$56</c15:sqref>
                        </c15:formulaRef>
                      </c:ext>
                    </c:extLst>
                    <c:numCache>
                      <c:formatCode>0%</c:formatCode>
                      <c:ptCount val="7"/>
                      <c:pt idx="0">
                        <c:v>2.4390243902439025E-2</c:v>
                      </c:pt>
                      <c:pt idx="1">
                        <c:v>5.8823529411764705E-2</c:v>
                      </c:pt>
                      <c:pt idx="2">
                        <c:v>3.8461538461538464E-2</c:v>
                      </c:pt>
                      <c:pt idx="3">
                        <c:v>7.6923076923076927E-2</c:v>
                      </c:pt>
                      <c:pt idx="4">
                        <c:v>0.16666666666666666</c:v>
                      </c:pt>
                      <c:pt idx="5">
                        <c:v>0.16216216216216217</c:v>
                      </c:pt>
                      <c:pt idx="6">
                        <c:v>0.42201834862385323</c:v>
                      </c:pt>
                    </c:numCache>
                  </c:numRef>
                </c:val>
                <c:smooth val="0"/>
                <c:extLst xmlns:c15="http://schemas.microsoft.com/office/drawing/2012/chart">
                  <c:ext xmlns:c16="http://schemas.microsoft.com/office/drawing/2014/chart" uri="{C3380CC4-5D6E-409C-BE32-E72D297353CC}">
                    <c16:uniqueId val="{00000012-A007-467C-977B-44AE69311172}"/>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'1(Q39)'!$Y$6</c15:sqref>
                        </c15:formulaRef>
                      </c:ext>
                    </c:extLst>
                    <c:strCache>
                      <c:ptCount val="1"/>
                      <c:pt idx="0">
                        <c:v>【育児】子どもの習い事</c:v>
                      </c:pt>
                    </c:strCache>
                  </c:strRef>
                </c:tx>
                <c:spPr>
                  <a:ln w="76200" cap="rnd">
                    <a:solidFill>
                      <a:schemeClr val="accent2">
                        <a:lumMod val="80000"/>
                      </a:schemeClr>
                    </a:solidFill>
                    <a:round/>
                  </a:ln>
                  <a:effectLst/>
                </c:spPr>
                <c:marker>
                  <c:symbol val="circle"/>
                  <c:size val="5"/>
                  <c:spPr>
                    <a:solidFill>
                      <a:schemeClr val="accent2">
                        <a:lumMod val="80000"/>
                      </a:schemeClr>
                    </a:solidFill>
                    <a:ln w="76200">
                      <a:solidFill>
                        <a:schemeClr val="accent2">
                          <a:lumMod val="8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'1(Q39)'!$Y$50:$Y$56</c15:sqref>
                        </c15:formulaRef>
                      </c:ext>
                    </c:extLst>
                    <c:numCache>
                      <c:formatCode>0%</c:formatCode>
                      <c:ptCount val="7"/>
                      <c:pt idx="0">
                        <c:v>4.878048780487805E-2</c:v>
                      </c:pt>
                      <c:pt idx="1">
                        <c:v>5.8823529411764705E-2</c:v>
                      </c:pt>
                      <c:pt idx="2">
                        <c:v>0.11538461538461539</c:v>
                      </c:pt>
                      <c:pt idx="3">
                        <c:v>0.23076923076923078</c:v>
                      </c:pt>
                      <c:pt idx="4">
                        <c:v>0.26666666666666666</c:v>
                      </c:pt>
                      <c:pt idx="5">
                        <c:v>0.24324324324324326</c:v>
                      </c:pt>
                      <c:pt idx="6">
                        <c:v>0.33027522935779818</c:v>
                      </c:pt>
                    </c:numCache>
                  </c:numRef>
                </c:val>
                <c:smooth val="0"/>
                <c:extLst xmlns:c15="http://schemas.microsoft.com/office/drawing/2012/chart">
                  <c:ext xmlns:c16="http://schemas.microsoft.com/office/drawing/2014/chart" uri="{C3380CC4-5D6E-409C-BE32-E72D297353CC}">
                    <c16:uniqueId val="{00000013-A007-467C-977B-44AE69311172}"/>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'1(Q39)'!$Z$6</c15:sqref>
                        </c15:formulaRef>
                      </c:ext>
                    </c:extLst>
                    <c:strCache>
                      <c:ptCount val="1"/>
                      <c:pt idx="0">
                        <c:v>その他【　　　】</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'1(Q39)'!$Z$50:$Z$56</c15:sqref>
                        </c15:formulaRef>
                      </c:ext>
                    </c:extLst>
                    <c:numCache>
                      <c:formatCode>0%</c:formatCode>
                      <c:ptCount val="7"/>
                      <c:pt idx="0">
                        <c:v>0</c:v>
                      </c:pt>
                      <c:pt idx="1">
                        <c:v>0</c:v>
                      </c:pt>
                      <c:pt idx="2">
                        <c:v>0</c:v>
                      </c:pt>
                      <c:pt idx="3">
                        <c:v>0</c:v>
                      </c:pt>
                      <c:pt idx="4">
                        <c:v>0</c:v>
                      </c:pt>
                      <c:pt idx="5">
                        <c:v>0</c:v>
                      </c:pt>
                      <c:pt idx="6">
                        <c:v>9.1743119266055051E-3</c:v>
                      </c:pt>
                    </c:numCache>
                  </c:numRef>
                </c:val>
                <c:smooth val="0"/>
                <c:extLst xmlns:c15="http://schemas.microsoft.com/office/drawing/2012/chart">
                  <c:ext xmlns:c16="http://schemas.microsoft.com/office/drawing/2014/chart" uri="{C3380CC4-5D6E-409C-BE32-E72D297353CC}">
                    <c16:uniqueId val="{00000014-A007-467C-977B-44AE69311172}"/>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'1(Q39)'!$AA$6</c15:sqref>
                        </c15:formulaRef>
                      </c:ext>
                    </c:extLst>
                    <c:strCache>
                      <c:ptCount val="1"/>
                      <c:pt idx="0">
                        <c:v>特になし</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extLst xmlns:c15="http://schemas.microsoft.com/office/drawing/2012/chart">
                      <c:ext xmlns:c15="http://schemas.microsoft.com/office/drawing/2012/chart" uri="{02D57815-91ED-43cb-92C2-25804820EDAC}">
                        <c15:formulaRef>
                          <c15:sqref>'1(Q39)'!$D$50:$D$56</c15:sqref>
                        </c15:formulaRef>
                      </c:ext>
                    </c:extLst>
                    <c:strCache>
                      <c:ptCount val="7"/>
                      <c:pt idx="0">
                        <c:v>0歳</c:v>
                      </c:pt>
                      <c:pt idx="1">
                        <c:v>1歳</c:v>
                      </c:pt>
                      <c:pt idx="2">
                        <c:v>2歳</c:v>
                      </c:pt>
                      <c:pt idx="3">
                        <c:v>3歳</c:v>
                      </c:pt>
                      <c:pt idx="4">
                        <c:v>4歳</c:v>
                      </c:pt>
                      <c:pt idx="5">
                        <c:v>5歳</c:v>
                      </c:pt>
                      <c:pt idx="6">
                        <c:v>6歳以上</c:v>
                      </c:pt>
                    </c:strCache>
                  </c:strRef>
                </c:cat>
                <c:val>
                  <c:numRef>
                    <c:extLst xmlns:c15="http://schemas.microsoft.com/office/drawing/2012/chart">
                      <c:ext xmlns:c15="http://schemas.microsoft.com/office/drawing/2012/chart" uri="{02D57815-91ED-43cb-92C2-25804820EDAC}">
                        <c15:formulaRef>
                          <c15:sqref>'1(Q39)'!$AA$50:$AA$56</c15:sqref>
                        </c15:formulaRef>
                      </c:ext>
                    </c:extLst>
                    <c:numCache>
                      <c:formatCode>0%</c:formatCode>
                      <c:ptCount val="7"/>
                      <c:pt idx="0">
                        <c:v>9.7560975609756101E-2</c:v>
                      </c:pt>
                      <c:pt idx="1">
                        <c:v>5.8823529411764705E-2</c:v>
                      </c:pt>
                      <c:pt idx="2">
                        <c:v>0.19230769230769232</c:v>
                      </c:pt>
                      <c:pt idx="3">
                        <c:v>0.11538461538461539</c:v>
                      </c:pt>
                      <c:pt idx="4">
                        <c:v>0.1</c:v>
                      </c:pt>
                      <c:pt idx="5">
                        <c:v>8.1081081081081086E-2</c:v>
                      </c:pt>
                      <c:pt idx="6">
                        <c:v>8.2568807339449546E-2</c:v>
                      </c:pt>
                    </c:numCache>
                  </c:numRef>
                </c:val>
                <c:smooth val="0"/>
                <c:extLst xmlns:c15="http://schemas.microsoft.com/office/drawing/2012/chart">
                  <c:ext xmlns:c16="http://schemas.microsoft.com/office/drawing/2014/chart" uri="{C3380CC4-5D6E-409C-BE32-E72D297353CC}">
                    <c16:uniqueId val="{00000015-A007-467C-977B-44AE69311172}"/>
                  </c:ext>
                </c:extLst>
              </c15:ser>
            </c15:filteredLineSeries>
          </c:ext>
        </c:extLst>
      </c:lineChart>
      <c:catAx>
        <c:axId val="51644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6443384"/>
        <c:crosses val="autoZero"/>
        <c:auto val="1"/>
        <c:lblAlgn val="ctr"/>
        <c:lblOffset val="100"/>
        <c:noMultiLvlLbl val="0"/>
      </c:catAx>
      <c:valAx>
        <c:axId val="5164433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16443712"/>
        <c:crosses val="autoZero"/>
        <c:crossBetween val="between"/>
      </c:valAx>
      <c:spPr>
        <a:solidFill>
          <a:schemeClr val="accent5">
            <a:lumMod val="20000"/>
            <a:lumOff val="80000"/>
          </a:schemeClr>
        </a:solidFill>
        <a:ln>
          <a:noFill/>
        </a:ln>
        <a:effectLst/>
      </c:spPr>
    </c:plotArea>
    <c:plotVisOnly val="1"/>
    <c:dispBlanksAs val="gap"/>
    <c:showDLblsOverMax val="0"/>
  </c:chart>
  <c:spPr>
    <a:noFill/>
    <a:ln>
      <a:solidFill>
        <a:schemeClr val="accent3"/>
      </a:solid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930077872148294E-2"/>
          <c:y val="2.3495921510117684E-2"/>
          <c:w val="0.84007389852234482"/>
          <c:h val="0.50129055170795012"/>
        </c:manualLayout>
      </c:layout>
      <c:barChart>
        <c:barDir val="col"/>
        <c:grouping val="clustered"/>
        <c:varyColors val="0"/>
        <c:ser>
          <c:idx val="0"/>
          <c:order val="0"/>
          <c:tx>
            <c:v/>
          </c:tx>
          <c:spPr>
            <a:solidFill>
              <a:schemeClr val="accent2"/>
            </a:solidFill>
            <a:ln w="12700">
              <a:solidFill>
                <a:srgbClr val="BFBFBF"/>
              </a:solidFill>
            </a:ln>
          </c:spPr>
          <c:invertIfNegative val="0"/>
          <c:dPt>
            <c:idx val="0"/>
            <c:invertIfNegative val="0"/>
            <c:bubble3D val="0"/>
            <c:spPr>
              <a:solidFill>
                <a:schemeClr val="accent6"/>
              </a:solidFill>
              <a:ln w="12700">
                <a:solidFill>
                  <a:srgbClr val="BFBFBF"/>
                </a:solidFill>
              </a:ln>
            </c:spPr>
            <c:extLst>
              <c:ext xmlns:c16="http://schemas.microsoft.com/office/drawing/2014/chart" uri="{C3380CC4-5D6E-409C-BE32-E72D297353CC}">
                <c16:uniqueId val="{00000001-B74E-4EEB-85E5-04C500D153B8}"/>
              </c:ext>
            </c:extLst>
          </c:dPt>
          <c:dPt>
            <c:idx val="1"/>
            <c:invertIfNegative val="0"/>
            <c:bubble3D val="0"/>
            <c:spPr>
              <a:solidFill>
                <a:schemeClr val="accent6"/>
              </a:solidFill>
              <a:ln w="12700">
                <a:solidFill>
                  <a:srgbClr val="BFBFBF"/>
                </a:solidFill>
              </a:ln>
            </c:spPr>
            <c:extLst>
              <c:ext xmlns:c16="http://schemas.microsoft.com/office/drawing/2014/chart" uri="{C3380CC4-5D6E-409C-BE32-E72D297353CC}">
                <c16:uniqueId val="{00000002-B74E-4EEB-85E5-04C500D153B8}"/>
              </c:ext>
            </c:extLst>
          </c:dPt>
          <c:dPt>
            <c:idx val="2"/>
            <c:invertIfNegative val="0"/>
            <c:bubble3D val="0"/>
            <c:spPr>
              <a:solidFill>
                <a:schemeClr val="accent6"/>
              </a:solidFill>
              <a:ln w="12700">
                <a:solidFill>
                  <a:srgbClr val="BFBFBF"/>
                </a:solidFill>
              </a:ln>
            </c:spPr>
            <c:extLst>
              <c:ext xmlns:c16="http://schemas.microsoft.com/office/drawing/2014/chart" uri="{C3380CC4-5D6E-409C-BE32-E72D297353CC}">
                <c16:uniqueId val="{00000003-B74E-4EEB-85E5-04C500D153B8}"/>
              </c:ext>
            </c:extLst>
          </c:dPt>
          <c:dPt>
            <c:idx val="12"/>
            <c:invertIfNegative val="0"/>
            <c:bubble3D val="0"/>
            <c:spPr>
              <a:solidFill>
                <a:schemeClr val="accent6"/>
              </a:solidFill>
              <a:ln w="12700">
                <a:solidFill>
                  <a:srgbClr val="BFBFBF"/>
                </a:solidFill>
              </a:ln>
            </c:spPr>
            <c:extLst>
              <c:ext xmlns:c16="http://schemas.microsoft.com/office/drawing/2014/chart" uri="{C3380CC4-5D6E-409C-BE32-E72D297353CC}">
                <c16:uniqueId val="{00000004-B74E-4EEB-85E5-04C500D153B8}"/>
              </c:ext>
            </c:extLst>
          </c:dPt>
          <c:dPt>
            <c:idx val="20"/>
            <c:invertIfNegative val="0"/>
            <c:bubble3D val="0"/>
            <c:spPr>
              <a:solidFill>
                <a:schemeClr val="accent6"/>
              </a:solidFill>
              <a:ln w="12700">
                <a:solidFill>
                  <a:srgbClr val="BFBFBF"/>
                </a:solidFill>
              </a:ln>
            </c:spPr>
            <c:extLst>
              <c:ext xmlns:c16="http://schemas.microsoft.com/office/drawing/2014/chart" uri="{C3380CC4-5D6E-409C-BE32-E72D297353CC}">
                <c16:uniqueId val="{00000006-B74E-4EEB-85E5-04C500D153B8}"/>
              </c:ext>
            </c:extLst>
          </c:dPt>
          <c:dPt>
            <c:idx val="23"/>
            <c:invertIfNegative val="0"/>
            <c:bubble3D val="0"/>
            <c:spPr>
              <a:solidFill>
                <a:schemeClr val="accent6"/>
              </a:solidFill>
              <a:ln w="12700">
                <a:solidFill>
                  <a:srgbClr val="BFBFBF"/>
                </a:solidFill>
              </a:ln>
            </c:spPr>
            <c:extLst>
              <c:ext xmlns:c16="http://schemas.microsoft.com/office/drawing/2014/chart" uri="{C3380CC4-5D6E-409C-BE32-E72D297353CC}">
                <c16:uniqueId val="{00000005-B74E-4EEB-85E5-04C500D153B8}"/>
              </c:ext>
            </c:extLst>
          </c:dPt>
          <c:dPt>
            <c:idx val="30"/>
            <c:invertIfNegative val="0"/>
            <c:bubble3D val="0"/>
            <c:spPr>
              <a:solidFill>
                <a:schemeClr val="accent6"/>
              </a:solidFill>
              <a:ln w="12700">
                <a:solidFill>
                  <a:srgbClr val="BFBFBF"/>
                </a:solidFill>
              </a:ln>
            </c:spPr>
            <c:extLst>
              <c:ext xmlns:c16="http://schemas.microsoft.com/office/drawing/2014/chart" uri="{C3380CC4-5D6E-409C-BE32-E72D297353CC}">
                <c16:uniqueId val="{00000007-B74E-4EEB-85E5-04C500D153B8}"/>
              </c:ext>
            </c:extLst>
          </c:dPt>
          <c:dLbls>
            <c:dLbl>
              <c:idx val="0"/>
              <c:layout>
                <c:manualLayout>
                  <c:x val="0"/>
                  <c:y val="2.5986590101032604E-3"/>
                </c:manualLayout>
              </c:layout>
              <c:spPr>
                <a:noFill/>
                <a:ln>
                  <a:noFill/>
                </a:ln>
                <a:effectLst/>
              </c:spPr>
              <c:txPr>
                <a:bodyPr/>
                <a:lstStyle/>
                <a:p>
                  <a:pPr>
                    <a:defRPr sz="2000" b="1"/>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4E-4EEB-85E5-04C500D153B8}"/>
                </c:ext>
              </c:extLst>
            </c:dLbl>
            <c:dLbl>
              <c:idx val="1"/>
              <c:layout>
                <c:manualLayout>
                  <c:x val="7.8134390690564152E-3"/>
                  <c:y val="0.11434099644454339"/>
                </c:manualLayout>
              </c:layout>
              <c:spPr>
                <a:noFill/>
                <a:ln>
                  <a:noFill/>
                </a:ln>
                <a:effectLst/>
              </c:spPr>
              <c:txPr>
                <a:bodyPr/>
                <a:lstStyle/>
                <a:p>
                  <a:pPr>
                    <a:defRPr sz="2000" b="1"/>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4E-4EEB-85E5-04C500D153B8}"/>
                </c:ext>
              </c:extLst>
            </c:dLbl>
            <c:dLbl>
              <c:idx val="12"/>
              <c:spPr>
                <a:noFill/>
                <a:ln>
                  <a:noFill/>
                </a:ln>
                <a:effectLst/>
              </c:spPr>
              <c:txPr>
                <a:bodyPr/>
                <a:lstStyle/>
                <a:p>
                  <a:pPr>
                    <a:defRPr sz="2000" b="1"/>
                  </a:pPr>
                  <a:endParaRPr lang="ja-JP"/>
                </a:p>
              </c:txPr>
              <c:showLegendKey val="0"/>
              <c:showVal val="1"/>
              <c:showCatName val="0"/>
              <c:showSerName val="0"/>
              <c:showPercent val="0"/>
              <c:showBubbleSize val="0"/>
              <c:extLst>
                <c:ext xmlns:c16="http://schemas.microsoft.com/office/drawing/2014/chart" uri="{C3380CC4-5D6E-409C-BE32-E72D297353CC}">
                  <c16:uniqueId val="{00000004-B74E-4EEB-85E5-04C500D153B8}"/>
                </c:ext>
              </c:extLst>
            </c:dLbl>
            <c:dLbl>
              <c:idx val="23"/>
              <c:layout>
                <c:manualLayout>
                  <c:x val="-2.9300396508961575E-3"/>
                  <c:y val="3.8979885151548883E-2"/>
                </c:manualLayout>
              </c:layout>
              <c:spPr>
                <a:noFill/>
                <a:ln>
                  <a:noFill/>
                </a:ln>
                <a:effectLst/>
              </c:spPr>
              <c:txPr>
                <a:bodyPr/>
                <a:lstStyle/>
                <a:p>
                  <a:pPr>
                    <a:defRPr sz="2000" b="1"/>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4E-4EEB-85E5-04C500D153B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'%表'!$C$801:$C$838</c:f>
              <c:strCache>
                <c:ptCount val="31"/>
                <c:pt idx="0">
                  <c:v>【雑誌】　初めてのたまごクラブ（季刊）</c:v>
                </c:pt>
                <c:pt idx="1">
                  <c:v>【雑誌】　たまごクラブ</c:v>
                </c:pt>
                <c:pt idx="2">
                  <c:v>【雑誌】　ひよこクラブ</c:v>
                </c:pt>
                <c:pt idx="3">
                  <c:v>【雑誌】　1才2才のひよこクラブ</c:v>
                </c:pt>
                <c:pt idx="4">
                  <c:v>【雑誌】　Pre-mo［プレモ］</c:v>
                </c:pt>
                <c:pt idx="5">
                  <c:v>【雑誌】　Baby-mo［ベビモ］</c:v>
                </c:pt>
                <c:pt idx="6">
                  <c:v>【雑誌】　mamagirl［ママガール］</c:v>
                </c:pt>
                <c:pt idx="7">
                  <c:v>【雑誌】　FQ　JAPAN</c:v>
                </c:pt>
                <c:pt idx="8">
                  <c:v>【雑誌】　上記以外の雑誌記事や広告（具体的に）【　　　】</c:v>
                </c:pt>
                <c:pt idx="9">
                  <c:v>【口コミ】　友人・知人・ママ友からの口コミ</c:v>
                </c:pt>
                <c:pt idx="10">
                  <c:v>【口コミ】　夫や家族と相談</c:v>
                </c:pt>
                <c:pt idx="11">
                  <c:v>【WEBサイト】　ポータルサイト（Yahoo! JAPAN、Google等）</c:v>
                </c:pt>
                <c:pt idx="12">
                  <c:v>【WEBサイト】　たまひよ</c:v>
                </c:pt>
                <c:pt idx="13">
                  <c:v>【WEBサイト】　メーカーのホームページ</c:v>
                </c:pt>
                <c:pt idx="14">
                  <c:v>【WEBサイト】　Conobie（コノビー）</c:v>
                </c:pt>
                <c:pt idx="15">
                  <c:v>【WEBサイト】　cozre（コズレ）</c:v>
                </c:pt>
                <c:pt idx="16">
                  <c:v>【WEBサイト】　ママリ</c:v>
                </c:pt>
                <c:pt idx="17">
                  <c:v>【WEBサイト】　ママスタ</c:v>
                </c:pt>
                <c:pt idx="18">
                  <c:v>【WEBサイト】　MAMADAYS（ママデイズ）</c:v>
                </c:pt>
                <c:pt idx="19">
                  <c:v>【WEBサイト】　ブログ</c:v>
                </c:pt>
                <c:pt idx="20">
                  <c:v>【WEBサイト】　LINE</c:v>
                </c:pt>
                <c:pt idx="21">
                  <c:v>【WEBサイト】　Facebook</c:v>
                </c:pt>
                <c:pt idx="22">
                  <c:v>【WEBサイト】　Twitter</c:v>
                </c:pt>
                <c:pt idx="23">
                  <c:v>【WEBサイト】　Instagram</c:v>
                </c:pt>
                <c:pt idx="24">
                  <c:v>【TV】　TV番組</c:v>
                </c:pt>
                <c:pt idx="25">
                  <c:v>【TV】　TVCM</c:v>
                </c:pt>
                <c:pt idx="26">
                  <c:v>【新聞】　新聞</c:v>
                </c:pt>
                <c:pt idx="27">
                  <c:v>【新聞】　折り込みチラシ</c:v>
                </c:pt>
                <c:pt idx="28">
                  <c:v>【小売店】　小売店で商品をみて</c:v>
                </c:pt>
                <c:pt idx="29">
                  <c:v>【フリーペーパー】ベビー専門店で配布の小冊子</c:v>
                </c:pt>
                <c:pt idx="30">
                  <c:v>【フリーペーパー】産院で配布の小冊子</c:v>
                </c:pt>
              </c:strCache>
            </c:strRef>
          </c:cat>
          <c:val>
            <c:numRef>
              <c:f>'%表'!$D$801:$D$838</c:f>
              <c:numCache>
                <c:formatCode>0.0</c:formatCode>
                <c:ptCount val="31"/>
                <c:pt idx="0">
                  <c:v>41.4</c:v>
                </c:pt>
                <c:pt idx="1">
                  <c:v>38.700000000000003</c:v>
                </c:pt>
                <c:pt idx="2">
                  <c:v>22</c:v>
                </c:pt>
                <c:pt idx="3">
                  <c:v>3.3</c:v>
                </c:pt>
                <c:pt idx="4">
                  <c:v>7.5</c:v>
                </c:pt>
                <c:pt idx="5">
                  <c:v>5.9</c:v>
                </c:pt>
                <c:pt idx="6">
                  <c:v>1.9</c:v>
                </c:pt>
                <c:pt idx="7">
                  <c:v>0.3</c:v>
                </c:pt>
                <c:pt idx="8">
                  <c:v>1.9</c:v>
                </c:pt>
                <c:pt idx="9">
                  <c:v>44.1</c:v>
                </c:pt>
                <c:pt idx="10">
                  <c:v>30.6</c:v>
                </c:pt>
                <c:pt idx="11">
                  <c:v>12.5</c:v>
                </c:pt>
                <c:pt idx="12">
                  <c:v>23.6</c:v>
                </c:pt>
                <c:pt idx="13">
                  <c:v>9.5</c:v>
                </c:pt>
                <c:pt idx="14">
                  <c:v>1.2</c:v>
                </c:pt>
                <c:pt idx="15">
                  <c:v>7</c:v>
                </c:pt>
                <c:pt idx="16">
                  <c:v>21</c:v>
                </c:pt>
                <c:pt idx="17">
                  <c:v>4.0999999999999996</c:v>
                </c:pt>
                <c:pt idx="18">
                  <c:v>11.3</c:v>
                </c:pt>
                <c:pt idx="19">
                  <c:v>4.4000000000000004</c:v>
                </c:pt>
                <c:pt idx="20">
                  <c:v>4.9000000000000004</c:v>
                </c:pt>
                <c:pt idx="21">
                  <c:v>0.9</c:v>
                </c:pt>
                <c:pt idx="22">
                  <c:v>10</c:v>
                </c:pt>
                <c:pt idx="23">
                  <c:v>48.9</c:v>
                </c:pt>
                <c:pt idx="24">
                  <c:v>4</c:v>
                </c:pt>
                <c:pt idx="25">
                  <c:v>2.1</c:v>
                </c:pt>
                <c:pt idx="26">
                  <c:v>0.1</c:v>
                </c:pt>
                <c:pt idx="27">
                  <c:v>1.7</c:v>
                </c:pt>
                <c:pt idx="28">
                  <c:v>8.3000000000000007</c:v>
                </c:pt>
                <c:pt idx="29">
                  <c:v>9.9</c:v>
                </c:pt>
                <c:pt idx="30">
                  <c:v>11</c:v>
                </c:pt>
              </c:numCache>
            </c:numRef>
          </c:val>
          <c:extLst>
            <c:ext xmlns:c16="http://schemas.microsoft.com/office/drawing/2014/chart" uri="{C3380CC4-5D6E-409C-BE32-E72D297353CC}">
              <c16:uniqueId val="{00000000-54E5-4E39-B660-A2848C82DBF7}"/>
            </c:ext>
          </c:extLst>
        </c:ser>
        <c:dLbls>
          <c:showLegendKey val="0"/>
          <c:showVal val="0"/>
          <c:showCatName val="0"/>
          <c:showSerName val="0"/>
          <c:showPercent val="0"/>
          <c:showBubbleSize val="0"/>
        </c:dLbls>
        <c:gapWidth val="40"/>
        <c:axId val="121456896"/>
        <c:axId val="121462784"/>
      </c:barChart>
      <c:catAx>
        <c:axId val="121456896"/>
        <c:scaling>
          <c:orientation val="minMax"/>
        </c:scaling>
        <c:delete val="0"/>
        <c:axPos val="b"/>
        <c:numFmt formatCode="General" sourceLinked="1"/>
        <c:majorTickMark val="in"/>
        <c:minorTickMark val="none"/>
        <c:tickLblPos val="nextTo"/>
        <c:spPr>
          <a:ln w="12700">
            <a:solidFill>
              <a:srgbClr val="BFBFBF"/>
            </a:solidFill>
          </a:ln>
        </c:spPr>
        <c:txPr>
          <a:bodyPr rot="0" vert="eaVert"/>
          <a:lstStyle/>
          <a:p>
            <a:pPr>
              <a:defRPr/>
            </a:pPr>
            <a:endParaRPr lang="ja-JP"/>
          </a:p>
        </c:txPr>
        <c:crossAx val="121462784"/>
        <c:crosses val="autoZero"/>
        <c:auto val="1"/>
        <c:lblAlgn val="ctr"/>
        <c:lblOffset val="100"/>
        <c:noMultiLvlLbl val="0"/>
      </c:catAx>
      <c:valAx>
        <c:axId val="121462784"/>
        <c:scaling>
          <c:orientation val="minMax"/>
          <c:max val="50"/>
          <c:min val="0"/>
        </c:scaling>
        <c:delete val="1"/>
        <c:axPos val="l"/>
        <c:majorGridlines>
          <c:spPr>
            <a:ln>
              <a:solidFill>
                <a:srgbClr val="BFBFBF"/>
              </a:solidFill>
              <a:prstDash val="sysDash"/>
            </a:ln>
          </c:spPr>
        </c:majorGridlines>
        <c:numFmt formatCode="0&quot;%&quot;" sourceLinked="0"/>
        <c:majorTickMark val="in"/>
        <c:minorTickMark val="none"/>
        <c:tickLblPos val="nextTo"/>
        <c:crossAx val="121456896"/>
        <c:crosses val="autoZero"/>
        <c:crossBetween val="between"/>
        <c:majorUnit val="10"/>
      </c:valAx>
      <c:spPr>
        <a:solidFill>
          <a:schemeClr val="accent2">
            <a:lumMod val="20000"/>
            <a:lumOff val="80000"/>
          </a:schemeClr>
        </a:solidFill>
        <a:ln w="25400">
          <a:noFill/>
        </a:ln>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ja-JP" sz="1400" dirty="0"/>
              <a:t>実際に利用したことのある</a:t>
            </a:r>
            <a:r>
              <a:rPr lang="ja-JP" altLang="ja-JP" sz="1400" b="1" i="0" u="none" strike="noStrike" baseline="0" dirty="0">
                <a:effectLst/>
              </a:rPr>
              <a:t>出産・育児に関する</a:t>
            </a:r>
            <a:r>
              <a:rPr lang="en-US" altLang="ja-JP" sz="1400" b="1" i="0" u="none" strike="noStrike" baseline="0" dirty="0">
                <a:effectLst/>
              </a:rPr>
              <a:t>WEB</a:t>
            </a:r>
            <a:r>
              <a:rPr lang="ja-JP" altLang="ja-JP" sz="1400" b="1" i="0" u="none" strike="noStrike" baseline="0" dirty="0">
                <a:effectLst/>
              </a:rPr>
              <a:t>サイトやアプリ</a:t>
            </a:r>
            <a:r>
              <a:rPr lang="ja-JP" sz="1400" dirty="0"/>
              <a:t>をお選びください。</a:t>
            </a:r>
            <a:endParaRPr lang="en-US" sz="1400" dirty="0"/>
          </a:p>
        </c:rich>
      </c:tx>
      <c:layout>
        <c:manualLayout>
          <c:xMode val="edge"/>
          <c:yMode val="edge"/>
          <c:x val="6.9435794177877992E-3"/>
          <c:y val="6.4150567222773106E-3"/>
        </c:manualLayout>
      </c:layout>
      <c:overlay val="0"/>
    </c:title>
    <c:autoTitleDeleted val="0"/>
    <c:plotArea>
      <c:layout>
        <c:manualLayout>
          <c:layoutTarget val="inner"/>
          <c:xMode val="edge"/>
          <c:yMode val="edge"/>
          <c:x val="0.36607364334126075"/>
          <c:y val="0.15023760612415479"/>
          <c:w val="0.63392635665873931"/>
          <c:h val="0.79828987835610421"/>
        </c:manualLayout>
      </c:layout>
      <c:barChart>
        <c:barDir val="bar"/>
        <c:grouping val="clustered"/>
        <c:varyColors val="0"/>
        <c:ser>
          <c:idx val="0"/>
          <c:order val="0"/>
          <c:tx>
            <c:v/>
          </c:tx>
          <c:spPr>
            <a:solidFill>
              <a:srgbClr val="F2F2F2"/>
            </a:solidFill>
            <a:ln w="12700">
              <a:solidFill>
                <a:srgbClr val="BFBFBF"/>
              </a:solidFill>
            </a:ln>
          </c:spPr>
          <c:invertIfNegative val="0"/>
          <c:dPt>
            <c:idx val="0"/>
            <c:invertIfNegative val="0"/>
            <c:bubble3D val="0"/>
            <c:spPr>
              <a:solidFill>
                <a:schemeClr val="accent2"/>
              </a:solidFill>
              <a:ln w="12700">
                <a:solidFill>
                  <a:srgbClr val="BFBFBF"/>
                </a:solidFill>
              </a:ln>
            </c:spPr>
            <c:extLst>
              <c:ext xmlns:c16="http://schemas.microsoft.com/office/drawing/2014/chart" uri="{C3380CC4-5D6E-409C-BE32-E72D297353CC}">
                <c16:uniqueId val="{00000003-BC64-44AC-AA4D-CCF4418D93A6}"/>
              </c:ext>
            </c:extLst>
          </c:dPt>
          <c:dPt>
            <c:idx val="8"/>
            <c:invertIfNegative val="0"/>
            <c:bubble3D val="0"/>
            <c:spPr>
              <a:solidFill>
                <a:schemeClr val="accent2"/>
              </a:solidFill>
              <a:ln w="12700">
                <a:solidFill>
                  <a:srgbClr val="BFBFBF"/>
                </a:solidFill>
              </a:ln>
            </c:spPr>
            <c:extLst>
              <c:ext xmlns:c16="http://schemas.microsoft.com/office/drawing/2014/chart" uri="{C3380CC4-5D6E-409C-BE32-E72D297353CC}">
                <c16:uniqueId val="{00000002-BC64-44AC-AA4D-CCF4418D93A6}"/>
              </c:ext>
            </c:extLst>
          </c:dPt>
          <c:dLbls>
            <c:dLbl>
              <c:idx val="0"/>
              <c:spPr>
                <a:solidFill>
                  <a:schemeClr val="accent2">
                    <a:lumMod val="40000"/>
                    <a:lumOff val="60000"/>
                  </a:schemeClr>
                </a:solidFill>
                <a:ln>
                  <a:noFill/>
                </a:ln>
                <a:effectLst/>
              </c:spPr>
              <c:txPr>
                <a:bodyPr/>
                <a:lstStyle/>
                <a:p>
                  <a:pPr>
                    <a:defRPr sz="2400" b="1"/>
                  </a:pPr>
                  <a:endParaRPr lang="ja-JP"/>
                </a:p>
              </c:txPr>
              <c:showLegendKey val="0"/>
              <c:showVal val="1"/>
              <c:showCatName val="0"/>
              <c:showSerName val="0"/>
              <c:showPercent val="0"/>
              <c:showBubbleSize val="0"/>
              <c:extLst>
                <c:ext xmlns:c16="http://schemas.microsoft.com/office/drawing/2014/chart" uri="{C3380CC4-5D6E-409C-BE32-E72D297353CC}">
                  <c16:uniqueId val="{00000003-BC64-44AC-AA4D-CCF4418D93A6}"/>
                </c:ext>
              </c:extLst>
            </c:dLbl>
            <c:dLbl>
              <c:idx val="8"/>
              <c:spPr>
                <a:solidFill>
                  <a:schemeClr val="accent2">
                    <a:lumMod val="40000"/>
                    <a:lumOff val="60000"/>
                  </a:schemeClr>
                </a:solidFill>
                <a:ln>
                  <a:noFill/>
                </a:ln>
                <a:effectLst/>
              </c:spPr>
              <c:txPr>
                <a:bodyPr/>
                <a:lstStyle/>
                <a:p>
                  <a:pPr>
                    <a:defRPr sz="2400" b="1"/>
                  </a:pPr>
                  <a:endParaRPr lang="ja-JP"/>
                </a:p>
              </c:txPr>
              <c:showLegendKey val="0"/>
              <c:showVal val="1"/>
              <c:showCatName val="0"/>
              <c:showSerName val="0"/>
              <c:showPercent val="0"/>
              <c:showBubbleSize val="0"/>
              <c:extLst>
                <c:ext xmlns:c16="http://schemas.microsoft.com/office/drawing/2014/chart" uri="{C3380CC4-5D6E-409C-BE32-E72D297353CC}">
                  <c16:uniqueId val="{00000002-BC64-44AC-AA4D-CCF4418D93A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'%表'!$C$759:$C$778</c:f>
              <c:strCache>
                <c:ptCount val="15"/>
                <c:pt idx="0">
                  <c:v>【WEB】たまひよ／たまひよONLINE</c:v>
                </c:pt>
                <c:pt idx="1">
                  <c:v>【WEB】Conobie</c:v>
                </c:pt>
                <c:pt idx="2">
                  <c:v>【WEB】Cozre</c:v>
                </c:pt>
                <c:pt idx="3">
                  <c:v>【WEB】ママリ</c:v>
                </c:pt>
                <c:pt idx="4">
                  <c:v>【WEB】ママスタ</c:v>
                </c:pt>
                <c:pt idx="5">
                  <c:v>【WEB】ママタス</c:v>
                </c:pt>
                <c:pt idx="6">
                  <c:v>【WEB】MAMADAYS</c:v>
                </c:pt>
                <c:pt idx="7">
                  <c:v>【WEB】ベビーカレンダー</c:v>
                </c:pt>
                <c:pt idx="8">
                  <c:v>【アプリ】まいにちのたまひよ</c:v>
                </c:pt>
                <c:pt idx="9">
                  <c:v>【アプリ】ニナル-ninaru-</c:v>
                </c:pt>
                <c:pt idx="10">
                  <c:v>【アプリ】ninaru baby</c:v>
                </c:pt>
                <c:pt idx="11">
                  <c:v>【アプリ】ママリ</c:v>
                </c:pt>
                <c:pt idx="12">
                  <c:v>【アプリ】Cozre</c:v>
                </c:pt>
                <c:pt idx="13">
                  <c:v>【アプリ】ベビーカレンダー</c:v>
                </c:pt>
                <c:pt idx="14">
                  <c:v>【アプリ】Baby プラス</c:v>
                </c:pt>
              </c:strCache>
            </c:strRef>
          </c:cat>
          <c:val>
            <c:numRef>
              <c:f>'%表'!$D$759:$D$778</c:f>
              <c:numCache>
                <c:formatCode>0.0</c:formatCode>
                <c:ptCount val="15"/>
                <c:pt idx="0">
                  <c:v>32.299999999999997</c:v>
                </c:pt>
                <c:pt idx="1">
                  <c:v>1.6</c:v>
                </c:pt>
                <c:pt idx="2">
                  <c:v>6.1</c:v>
                </c:pt>
                <c:pt idx="3">
                  <c:v>17</c:v>
                </c:pt>
                <c:pt idx="4">
                  <c:v>6.4</c:v>
                </c:pt>
                <c:pt idx="5">
                  <c:v>3.2</c:v>
                </c:pt>
                <c:pt idx="6">
                  <c:v>16.399999999999999</c:v>
                </c:pt>
                <c:pt idx="7">
                  <c:v>10.3</c:v>
                </c:pt>
                <c:pt idx="8">
                  <c:v>30.1</c:v>
                </c:pt>
                <c:pt idx="9">
                  <c:v>24.2</c:v>
                </c:pt>
                <c:pt idx="10">
                  <c:v>26.2</c:v>
                </c:pt>
                <c:pt idx="11">
                  <c:v>26.7</c:v>
                </c:pt>
                <c:pt idx="12">
                  <c:v>4.2</c:v>
                </c:pt>
                <c:pt idx="13">
                  <c:v>14.2</c:v>
                </c:pt>
                <c:pt idx="14">
                  <c:v>13.2</c:v>
                </c:pt>
              </c:numCache>
            </c:numRef>
          </c:val>
          <c:extLst>
            <c:ext xmlns:c16="http://schemas.microsoft.com/office/drawing/2014/chart" uri="{C3380CC4-5D6E-409C-BE32-E72D297353CC}">
              <c16:uniqueId val="{00000000-BC64-44AC-AA4D-CCF4418D93A6}"/>
            </c:ext>
          </c:extLst>
        </c:ser>
        <c:dLbls>
          <c:showLegendKey val="0"/>
          <c:showVal val="0"/>
          <c:showCatName val="0"/>
          <c:showSerName val="0"/>
          <c:showPercent val="0"/>
          <c:showBubbleSize val="0"/>
        </c:dLbls>
        <c:gapWidth val="40"/>
        <c:axId val="98358400"/>
        <c:axId val="98359936"/>
      </c:barChart>
      <c:catAx>
        <c:axId val="98358400"/>
        <c:scaling>
          <c:orientation val="minMax"/>
        </c:scaling>
        <c:delete val="0"/>
        <c:axPos val="l"/>
        <c:numFmt formatCode="General" sourceLinked="1"/>
        <c:majorTickMark val="in"/>
        <c:minorTickMark val="none"/>
        <c:tickLblPos val="nextTo"/>
        <c:spPr>
          <a:ln w="12700">
            <a:solidFill>
              <a:srgbClr val="BFBFBF"/>
            </a:solidFill>
          </a:ln>
        </c:spPr>
        <c:txPr>
          <a:bodyPr rot="0" vert="horz"/>
          <a:lstStyle/>
          <a:p>
            <a:pPr>
              <a:defRPr sz="1200" b="1"/>
            </a:pPr>
            <a:endParaRPr lang="ja-JP"/>
          </a:p>
        </c:txPr>
        <c:crossAx val="98359936"/>
        <c:crosses val="autoZero"/>
        <c:auto val="1"/>
        <c:lblAlgn val="ctr"/>
        <c:lblOffset val="100"/>
        <c:noMultiLvlLbl val="0"/>
      </c:catAx>
      <c:valAx>
        <c:axId val="98359936"/>
        <c:scaling>
          <c:orientation val="minMax"/>
          <c:max val="50"/>
          <c:min val="0"/>
        </c:scaling>
        <c:delete val="1"/>
        <c:axPos val="b"/>
        <c:majorGridlines>
          <c:spPr>
            <a:ln>
              <a:solidFill>
                <a:srgbClr val="BFBFBF"/>
              </a:solidFill>
              <a:prstDash val="sysDash"/>
            </a:ln>
          </c:spPr>
        </c:majorGridlines>
        <c:numFmt formatCode="0&quot;%&quot;" sourceLinked="0"/>
        <c:majorTickMark val="in"/>
        <c:minorTickMark val="none"/>
        <c:tickLblPos val="nextTo"/>
        <c:crossAx val="98358400"/>
        <c:crosses val="autoZero"/>
        <c:crossBetween val="between"/>
        <c:majorUnit val="10"/>
      </c:valAx>
      <c:spPr>
        <a:solidFill>
          <a:schemeClr val="accent2">
            <a:lumMod val="20000"/>
            <a:lumOff val="80000"/>
          </a:schemeClr>
        </a:solidFill>
        <a:ln w="25400">
          <a:noFill/>
        </a:ln>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ja-JP" sz="1400" dirty="0"/>
              <a:t>以下の</a:t>
            </a:r>
            <a:r>
              <a:rPr lang="en-US" sz="1400" dirty="0"/>
              <a:t>WEB</a:t>
            </a:r>
            <a:r>
              <a:rPr lang="ja-JP" sz="1400" dirty="0"/>
              <a:t>サイト・アプリに掲載されている広告をきっかけで</a:t>
            </a:r>
            <a:r>
              <a:rPr lang="ja-JP" altLang="en-US" sz="1400" dirty="0"/>
              <a:t>商品</a:t>
            </a:r>
            <a:r>
              <a:rPr lang="ja-JP" sz="1400" dirty="0"/>
              <a:t>を購入した経験はありますか？</a:t>
            </a:r>
          </a:p>
        </c:rich>
      </c:tx>
      <c:layout>
        <c:manualLayout>
          <c:xMode val="edge"/>
          <c:yMode val="edge"/>
          <c:x val="1.0935038761980482E-6"/>
          <c:y val="4.1974665327681324E-5"/>
        </c:manualLayout>
      </c:layout>
      <c:overlay val="0"/>
    </c:title>
    <c:autoTitleDeleted val="0"/>
    <c:plotArea>
      <c:layout>
        <c:manualLayout>
          <c:layoutTarget val="inner"/>
          <c:xMode val="edge"/>
          <c:yMode val="edge"/>
          <c:x val="0.40356007688168732"/>
          <c:y val="0.14064249851019289"/>
          <c:w val="0.54242774979494934"/>
          <c:h val="0.79882706964408456"/>
        </c:manualLayout>
      </c:layout>
      <c:barChart>
        <c:barDir val="bar"/>
        <c:grouping val="percentStacked"/>
        <c:varyColors val="0"/>
        <c:ser>
          <c:idx val="0"/>
          <c:order val="0"/>
          <c:tx>
            <c:strRef>
              <c:f>'%表'!$E$866</c:f>
              <c:strCache>
                <c:ptCount val="1"/>
                <c:pt idx="0">
                  <c:v>何度もある</c:v>
                </c:pt>
              </c:strCache>
            </c:strRef>
          </c:tx>
          <c:spPr>
            <a:solidFill>
              <a:srgbClr val="95B3D7"/>
            </a:solidFill>
            <a:ln w="12700">
              <a:solidFill>
                <a:srgbClr val="BFBFBF"/>
              </a:solid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'%表'!$C$868:$C$886</c:f>
              <c:strCache>
                <c:ptCount val="15"/>
                <c:pt idx="0">
                  <c:v>【WEB】たまひよ／たまひよONLINE</c:v>
                </c:pt>
                <c:pt idx="1">
                  <c:v>【WEB】Conobie</c:v>
                </c:pt>
                <c:pt idx="2">
                  <c:v>【WEB】Cozre</c:v>
                </c:pt>
                <c:pt idx="3">
                  <c:v>【WEB】ママリ</c:v>
                </c:pt>
                <c:pt idx="4">
                  <c:v>【WEB】ママスタ</c:v>
                </c:pt>
                <c:pt idx="5">
                  <c:v>【WEB】ママタス</c:v>
                </c:pt>
                <c:pt idx="6">
                  <c:v>【WEB】MAMADAYS</c:v>
                </c:pt>
                <c:pt idx="7">
                  <c:v>【WEB】ベビーカレンダー</c:v>
                </c:pt>
                <c:pt idx="8">
                  <c:v>【アプリ】まいにちのたまひよ</c:v>
                </c:pt>
                <c:pt idx="9">
                  <c:v>【アプリ】ニナル-ninaru-</c:v>
                </c:pt>
                <c:pt idx="10">
                  <c:v>【アプリ】ninaru baby</c:v>
                </c:pt>
                <c:pt idx="11">
                  <c:v>【アプリ】ママリ</c:v>
                </c:pt>
                <c:pt idx="12">
                  <c:v>【アプリ】Cozre</c:v>
                </c:pt>
                <c:pt idx="13">
                  <c:v>【アプリ】ベビーカレンダー</c:v>
                </c:pt>
                <c:pt idx="14">
                  <c:v>【アプリ】Baby プラス</c:v>
                </c:pt>
              </c:strCache>
            </c:strRef>
          </c:cat>
          <c:val>
            <c:numRef>
              <c:f>'%表'!$E$868:$E$886</c:f>
              <c:numCache>
                <c:formatCode>0.0</c:formatCode>
                <c:ptCount val="15"/>
                <c:pt idx="0">
                  <c:v>7.4</c:v>
                </c:pt>
                <c:pt idx="1">
                  <c:v>13.3</c:v>
                </c:pt>
                <c:pt idx="2">
                  <c:v>4.3</c:v>
                </c:pt>
                <c:pt idx="3">
                  <c:v>4.9000000000000004</c:v>
                </c:pt>
                <c:pt idx="4">
                  <c:v>6.5</c:v>
                </c:pt>
                <c:pt idx="5">
                  <c:v>6.5</c:v>
                </c:pt>
                <c:pt idx="6">
                  <c:v>6.1</c:v>
                </c:pt>
                <c:pt idx="7">
                  <c:v>2.6</c:v>
                </c:pt>
                <c:pt idx="8">
                  <c:v>5</c:v>
                </c:pt>
                <c:pt idx="9">
                  <c:v>3.9</c:v>
                </c:pt>
                <c:pt idx="10">
                  <c:v>4.5999999999999996</c:v>
                </c:pt>
                <c:pt idx="11">
                  <c:v>4.0999999999999996</c:v>
                </c:pt>
                <c:pt idx="12">
                  <c:v>6.3</c:v>
                </c:pt>
                <c:pt idx="13">
                  <c:v>4</c:v>
                </c:pt>
                <c:pt idx="14">
                  <c:v>3.6</c:v>
                </c:pt>
              </c:numCache>
            </c:numRef>
          </c:val>
          <c:extLst>
            <c:ext xmlns:c16="http://schemas.microsoft.com/office/drawing/2014/chart" uri="{C3380CC4-5D6E-409C-BE32-E72D297353CC}">
              <c16:uniqueId val="{00000000-92F9-4847-8C77-B89A080E5328}"/>
            </c:ext>
          </c:extLst>
        </c:ser>
        <c:ser>
          <c:idx val="1"/>
          <c:order val="1"/>
          <c:tx>
            <c:strRef>
              <c:f>'%表'!$F$866</c:f>
              <c:strCache>
                <c:ptCount val="1"/>
                <c:pt idx="0">
                  <c:v>数回はある</c:v>
                </c:pt>
              </c:strCache>
            </c:strRef>
          </c:tx>
          <c:spPr>
            <a:solidFill>
              <a:srgbClr val="DA9694"/>
            </a:solidFill>
            <a:ln w="12700">
              <a:solidFill>
                <a:srgbClr val="BFBFBF"/>
              </a:solid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'%表'!$C$868:$C$886</c:f>
              <c:strCache>
                <c:ptCount val="15"/>
                <c:pt idx="0">
                  <c:v>【WEB】たまひよ／たまひよONLINE</c:v>
                </c:pt>
                <c:pt idx="1">
                  <c:v>【WEB】Conobie</c:v>
                </c:pt>
                <c:pt idx="2">
                  <c:v>【WEB】Cozre</c:v>
                </c:pt>
                <c:pt idx="3">
                  <c:v>【WEB】ママリ</c:v>
                </c:pt>
                <c:pt idx="4">
                  <c:v>【WEB】ママスタ</c:v>
                </c:pt>
                <c:pt idx="5">
                  <c:v>【WEB】ママタス</c:v>
                </c:pt>
                <c:pt idx="6">
                  <c:v>【WEB】MAMADAYS</c:v>
                </c:pt>
                <c:pt idx="7">
                  <c:v>【WEB】ベビーカレンダー</c:v>
                </c:pt>
                <c:pt idx="8">
                  <c:v>【アプリ】まいにちのたまひよ</c:v>
                </c:pt>
                <c:pt idx="9">
                  <c:v>【アプリ】ニナル-ninaru-</c:v>
                </c:pt>
                <c:pt idx="10">
                  <c:v>【アプリ】ninaru baby</c:v>
                </c:pt>
                <c:pt idx="11">
                  <c:v>【アプリ】ママリ</c:v>
                </c:pt>
                <c:pt idx="12">
                  <c:v>【アプリ】Cozre</c:v>
                </c:pt>
                <c:pt idx="13">
                  <c:v>【アプリ】ベビーカレンダー</c:v>
                </c:pt>
                <c:pt idx="14">
                  <c:v>【アプリ】Baby プラス</c:v>
                </c:pt>
              </c:strCache>
            </c:strRef>
          </c:cat>
          <c:val>
            <c:numRef>
              <c:f>'%表'!$F$868:$F$886</c:f>
              <c:numCache>
                <c:formatCode>0.0</c:formatCode>
                <c:ptCount val="15"/>
                <c:pt idx="0">
                  <c:v>19.100000000000001</c:v>
                </c:pt>
                <c:pt idx="1">
                  <c:v>13.3</c:v>
                </c:pt>
                <c:pt idx="2">
                  <c:v>4.3</c:v>
                </c:pt>
                <c:pt idx="3">
                  <c:v>14.2</c:v>
                </c:pt>
                <c:pt idx="4">
                  <c:v>9.8000000000000007</c:v>
                </c:pt>
                <c:pt idx="5">
                  <c:v>16.100000000000001</c:v>
                </c:pt>
                <c:pt idx="6">
                  <c:v>14.3</c:v>
                </c:pt>
                <c:pt idx="7">
                  <c:v>8.1999999999999993</c:v>
                </c:pt>
                <c:pt idx="8">
                  <c:v>15</c:v>
                </c:pt>
                <c:pt idx="9">
                  <c:v>10.199999999999999</c:v>
                </c:pt>
                <c:pt idx="10">
                  <c:v>11.8</c:v>
                </c:pt>
                <c:pt idx="11">
                  <c:v>13.7</c:v>
                </c:pt>
                <c:pt idx="12">
                  <c:v>10</c:v>
                </c:pt>
                <c:pt idx="13">
                  <c:v>7.4</c:v>
                </c:pt>
                <c:pt idx="14">
                  <c:v>8.3000000000000007</c:v>
                </c:pt>
              </c:numCache>
            </c:numRef>
          </c:val>
          <c:extLst>
            <c:ext xmlns:c16="http://schemas.microsoft.com/office/drawing/2014/chart" uri="{C3380CC4-5D6E-409C-BE32-E72D297353CC}">
              <c16:uniqueId val="{00000001-92F9-4847-8C77-B89A080E5328}"/>
            </c:ext>
          </c:extLst>
        </c:ser>
        <c:ser>
          <c:idx val="2"/>
          <c:order val="2"/>
          <c:tx>
            <c:strRef>
              <c:f>'%表'!$G$866</c:f>
              <c:strCache>
                <c:ptCount val="1"/>
                <c:pt idx="0">
                  <c:v>1回だけある</c:v>
                </c:pt>
              </c:strCache>
            </c:strRef>
          </c:tx>
          <c:spPr>
            <a:solidFill>
              <a:srgbClr val="C4D79B"/>
            </a:solidFill>
            <a:ln w="12700">
              <a:solidFill>
                <a:srgbClr val="BFBFBF"/>
              </a:solid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'%表'!$C$868:$C$886</c:f>
              <c:strCache>
                <c:ptCount val="15"/>
                <c:pt idx="0">
                  <c:v>【WEB】たまひよ／たまひよONLINE</c:v>
                </c:pt>
                <c:pt idx="1">
                  <c:v>【WEB】Conobie</c:v>
                </c:pt>
                <c:pt idx="2">
                  <c:v>【WEB】Cozre</c:v>
                </c:pt>
                <c:pt idx="3">
                  <c:v>【WEB】ママリ</c:v>
                </c:pt>
                <c:pt idx="4">
                  <c:v>【WEB】ママスタ</c:v>
                </c:pt>
                <c:pt idx="5">
                  <c:v>【WEB】ママタス</c:v>
                </c:pt>
                <c:pt idx="6">
                  <c:v>【WEB】MAMADAYS</c:v>
                </c:pt>
                <c:pt idx="7">
                  <c:v>【WEB】ベビーカレンダー</c:v>
                </c:pt>
                <c:pt idx="8">
                  <c:v>【アプリ】まいにちのたまひよ</c:v>
                </c:pt>
                <c:pt idx="9">
                  <c:v>【アプリ】ニナル-ninaru-</c:v>
                </c:pt>
                <c:pt idx="10">
                  <c:v>【アプリ】ninaru baby</c:v>
                </c:pt>
                <c:pt idx="11">
                  <c:v>【アプリ】ママリ</c:v>
                </c:pt>
                <c:pt idx="12">
                  <c:v>【アプリ】Cozre</c:v>
                </c:pt>
                <c:pt idx="13">
                  <c:v>【アプリ】ベビーカレンダー</c:v>
                </c:pt>
                <c:pt idx="14">
                  <c:v>【アプリ】Baby プラス</c:v>
                </c:pt>
              </c:strCache>
            </c:strRef>
          </c:cat>
          <c:val>
            <c:numRef>
              <c:f>'%表'!$G$868:$G$886</c:f>
              <c:numCache>
                <c:formatCode>0.0</c:formatCode>
                <c:ptCount val="15"/>
                <c:pt idx="0">
                  <c:v>13.3</c:v>
                </c:pt>
                <c:pt idx="1">
                  <c:v>3.3</c:v>
                </c:pt>
                <c:pt idx="2">
                  <c:v>3.4</c:v>
                </c:pt>
                <c:pt idx="3">
                  <c:v>7.1</c:v>
                </c:pt>
                <c:pt idx="4">
                  <c:v>6.5</c:v>
                </c:pt>
                <c:pt idx="5">
                  <c:v>11.3</c:v>
                </c:pt>
                <c:pt idx="6">
                  <c:v>6.1</c:v>
                </c:pt>
                <c:pt idx="7">
                  <c:v>5.0999999999999996</c:v>
                </c:pt>
                <c:pt idx="8">
                  <c:v>9</c:v>
                </c:pt>
                <c:pt idx="9">
                  <c:v>5.8</c:v>
                </c:pt>
                <c:pt idx="10">
                  <c:v>5.6</c:v>
                </c:pt>
                <c:pt idx="11">
                  <c:v>5.3</c:v>
                </c:pt>
                <c:pt idx="12">
                  <c:v>6.3</c:v>
                </c:pt>
                <c:pt idx="13">
                  <c:v>5.0999999999999996</c:v>
                </c:pt>
                <c:pt idx="14">
                  <c:v>4.3</c:v>
                </c:pt>
              </c:numCache>
            </c:numRef>
          </c:val>
          <c:extLst>
            <c:ext xmlns:c16="http://schemas.microsoft.com/office/drawing/2014/chart" uri="{C3380CC4-5D6E-409C-BE32-E72D297353CC}">
              <c16:uniqueId val="{00000002-92F9-4847-8C77-B89A080E5328}"/>
            </c:ext>
          </c:extLst>
        </c:ser>
        <c:ser>
          <c:idx val="3"/>
          <c:order val="3"/>
          <c:tx>
            <c:strRef>
              <c:f>'%表'!$H$866</c:f>
              <c:strCache>
                <c:ptCount val="1"/>
                <c:pt idx="0">
                  <c:v>まったくない</c:v>
                </c:pt>
              </c:strCache>
            </c:strRef>
          </c:tx>
          <c:spPr>
            <a:solidFill>
              <a:srgbClr val="FABF8F">
                <a:alpha val="20000"/>
              </a:srgbClr>
            </a:solidFill>
            <a:ln w="12700">
              <a:solidFill>
                <a:srgbClr val="BFBFBF"/>
              </a:solid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'%表'!$C$868:$C$886</c:f>
              <c:strCache>
                <c:ptCount val="15"/>
                <c:pt idx="0">
                  <c:v>【WEB】たまひよ／たまひよONLINE</c:v>
                </c:pt>
                <c:pt idx="1">
                  <c:v>【WEB】Conobie</c:v>
                </c:pt>
                <c:pt idx="2">
                  <c:v>【WEB】Cozre</c:v>
                </c:pt>
                <c:pt idx="3">
                  <c:v>【WEB】ママリ</c:v>
                </c:pt>
                <c:pt idx="4">
                  <c:v>【WEB】ママスタ</c:v>
                </c:pt>
                <c:pt idx="5">
                  <c:v>【WEB】ママタス</c:v>
                </c:pt>
                <c:pt idx="6">
                  <c:v>【WEB】MAMADAYS</c:v>
                </c:pt>
                <c:pt idx="7">
                  <c:v>【WEB】ベビーカレンダー</c:v>
                </c:pt>
                <c:pt idx="8">
                  <c:v>【アプリ】まいにちのたまひよ</c:v>
                </c:pt>
                <c:pt idx="9">
                  <c:v>【アプリ】ニナル-ninaru-</c:v>
                </c:pt>
                <c:pt idx="10">
                  <c:v>【アプリ】ninaru baby</c:v>
                </c:pt>
                <c:pt idx="11">
                  <c:v>【アプリ】ママリ</c:v>
                </c:pt>
                <c:pt idx="12">
                  <c:v>【アプリ】Cozre</c:v>
                </c:pt>
                <c:pt idx="13">
                  <c:v>【アプリ】ベビーカレンダー</c:v>
                </c:pt>
                <c:pt idx="14">
                  <c:v>【アプリ】Baby プラス</c:v>
                </c:pt>
              </c:strCache>
            </c:strRef>
          </c:cat>
          <c:val>
            <c:numRef>
              <c:f>'%表'!$H$868:$H$886</c:f>
              <c:numCache>
                <c:formatCode>0.0</c:formatCode>
                <c:ptCount val="15"/>
                <c:pt idx="0">
                  <c:v>60.2</c:v>
                </c:pt>
                <c:pt idx="1">
                  <c:v>70</c:v>
                </c:pt>
                <c:pt idx="2">
                  <c:v>88</c:v>
                </c:pt>
                <c:pt idx="3">
                  <c:v>73.8</c:v>
                </c:pt>
                <c:pt idx="4">
                  <c:v>77.2</c:v>
                </c:pt>
                <c:pt idx="5">
                  <c:v>66.099999999999994</c:v>
                </c:pt>
                <c:pt idx="6">
                  <c:v>73.599999999999994</c:v>
                </c:pt>
                <c:pt idx="7">
                  <c:v>84.2</c:v>
                </c:pt>
                <c:pt idx="8">
                  <c:v>71</c:v>
                </c:pt>
                <c:pt idx="9">
                  <c:v>80.099999999999994</c:v>
                </c:pt>
                <c:pt idx="10">
                  <c:v>78</c:v>
                </c:pt>
                <c:pt idx="11">
                  <c:v>76.900000000000006</c:v>
                </c:pt>
                <c:pt idx="12">
                  <c:v>77.5</c:v>
                </c:pt>
                <c:pt idx="13">
                  <c:v>83.5</c:v>
                </c:pt>
                <c:pt idx="14">
                  <c:v>83.8</c:v>
                </c:pt>
              </c:numCache>
            </c:numRef>
          </c:val>
          <c:extLst>
            <c:ext xmlns:c16="http://schemas.microsoft.com/office/drawing/2014/chart" uri="{C3380CC4-5D6E-409C-BE32-E72D297353CC}">
              <c16:uniqueId val="{00000003-92F9-4847-8C77-B89A080E5328}"/>
            </c:ext>
          </c:extLst>
        </c:ser>
        <c:dLbls>
          <c:showLegendKey val="0"/>
          <c:showVal val="0"/>
          <c:showCatName val="0"/>
          <c:showSerName val="0"/>
          <c:showPercent val="0"/>
          <c:showBubbleSize val="0"/>
        </c:dLbls>
        <c:gapWidth val="50"/>
        <c:overlap val="100"/>
        <c:serLines>
          <c:spPr>
            <a:ln>
              <a:pattFill prst="pct50">
                <a:fgClr>
                  <a:srgbClr val="000000"/>
                </a:fgClr>
                <a:bgClr>
                  <a:srgbClr val="FFFFFF"/>
                </a:bgClr>
              </a:pattFill>
              <a:prstDash val="solid"/>
            </a:ln>
          </c:spPr>
        </c:serLines>
        <c:axId val="111376640"/>
        <c:axId val="111394816"/>
      </c:barChart>
      <c:catAx>
        <c:axId val="111376640"/>
        <c:scaling>
          <c:orientation val="minMax"/>
        </c:scaling>
        <c:delete val="0"/>
        <c:axPos val="l"/>
        <c:numFmt formatCode="General" sourceLinked="1"/>
        <c:majorTickMark val="in"/>
        <c:minorTickMark val="none"/>
        <c:tickLblPos val="nextTo"/>
        <c:spPr>
          <a:ln w="12700">
            <a:solidFill>
              <a:srgbClr val="BFBFBF"/>
            </a:solidFill>
          </a:ln>
        </c:spPr>
        <c:txPr>
          <a:bodyPr rot="0" vert="horz"/>
          <a:lstStyle/>
          <a:p>
            <a:pPr>
              <a:defRPr sz="1200" b="1"/>
            </a:pPr>
            <a:endParaRPr lang="ja-JP"/>
          </a:p>
        </c:txPr>
        <c:crossAx val="111394816"/>
        <c:crosses val="autoZero"/>
        <c:auto val="1"/>
        <c:lblAlgn val="ctr"/>
        <c:lblOffset val="100"/>
        <c:noMultiLvlLbl val="0"/>
      </c:catAx>
      <c:valAx>
        <c:axId val="111394816"/>
        <c:scaling>
          <c:orientation val="minMax"/>
          <c:max val="1"/>
          <c:min val="0"/>
        </c:scaling>
        <c:delete val="0"/>
        <c:axPos val="b"/>
        <c:majorGridlines>
          <c:spPr>
            <a:ln>
              <a:solidFill>
                <a:srgbClr val="BFBFBF"/>
              </a:solidFill>
              <a:prstDash val="sysDash"/>
            </a:ln>
          </c:spPr>
        </c:majorGridlines>
        <c:numFmt formatCode="0%" sourceLinked="0"/>
        <c:majorTickMark val="in"/>
        <c:minorTickMark val="none"/>
        <c:tickLblPos val="nextTo"/>
        <c:spPr>
          <a:ln w="12700">
            <a:solidFill>
              <a:srgbClr val="BFBFBF"/>
            </a:solidFill>
          </a:ln>
        </c:spPr>
        <c:crossAx val="111376640"/>
        <c:crosses val="autoZero"/>
        <c:crossBetween val="between"/>
        <c:majorUnit val="0.2"/>
      </c:valAx>
      <c:spPr>
        <a:noFill/>
        <a:ln w="25400">
          <a:noFill/>
        </a:ln>
      </c:spPr>
    </c:plotArea>
    <c:legend>
      <c:legendPos val="t"/>
      <c:layout>
        <c:manualLayout>
          <c:xMode val="edge"/>
          <c:yMode val="edge"/>
          <c:x val="0.42592625054194644"/>
          <c:y val="7.6393768067903392E-2"/>
          <c:w val="0.57218876915009609"/>
          <c:h val="5.2863668137087809E-2"/>
        </c:manualLayout>
      </c:layout>
      <c:overlay val="0"/>
    </c:legend>
    <c:plotVisOnly val="1"/>
    <c:dispBlanksAs val="gap"/>
    <c:showDLblsOverMax val="0"/>
    <c:extLst/>
  </c:chart>
  <c:spPr>
    <a:solidFill>
      <a:schemeClr val="bg1"/>
    </a:solidFill>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30F7FE-3587-4132-851E-51BF59AA9FEE}" type="datetimeFigureOut">
              <a:rPr kumimoji="1" lang="ja-JP" altLang="en-US" smtClean="0"/>
              <a:t>2022/1/25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E1F4EE-CB4C-4B9D-84D1-6F6838D9A4C9}" type="slidenum">
              <a:rPr kumimoji="1" lang="ja-JP" altLang="en-US" smtClean="0"/>
              <a:t>‹#›</a:t>
            </a:fld>
            <a:endParaRPr kumimoji="1" lang="ja-JP" altLang="en-US"/>
          </a:p>
        </p:txBody>
      </p:sp>
    </p:spTree>
    <p:extLst>
      <p:ext uri="{BB962C8B-B14F-4D97-AF65-F5344CB8AC3E}">
        <p14:creationId xmlns:p14="http://schemas.microsoft.com/office/powerpoint/2010/main" val="17094022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E28E9F-DA9A-49B9-8BAC-68E8C87AA78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658DB7C-0EAA-4A0A-8263-41F4F680BF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F7192D4-185B-4092-989C-48F2A13812F2}"/>
              </a:ext>
            </a:extLst>
          </p:cNvPr>
          <p:cNvSpPr>
            <a:spLocks noGrp="1"/>
          </p:cNvSpPr>
          <p:nvPr>
            <p:ph type="dt" sz="half" idx="10"/>
          </p:nvPr>
        </p:nvSpPr>
        <p:spPr/>
        <p:txBody>
          <a:bodyPr/>
          <a:lstStyle/>
          <a:p>
            <a:fld id="{177D8CD8-7058-4BB4-B324-83C651BA7EE5}" type="datetimeFigureOut">
              <a:rPr kumimoji="1" lang="ja-JP" altLang="en-US" smtClean="0"/>
              <a:t>2022/1/25</a:t>
            </a:fld>
            <a:endParaRPr kumimoji="1" lang="ja-JP" altLang="en-US"/>
          </a:p>
        </p:txBody>
      </p:sp>
      <p:sp>
        <p:nvSpPr>
          <p:cNvPr id="5" name="フッター プレースホルダー 4">
            <a:extLst>
              <a:ext uri="{FF2B5EF4-FFF2-40B4-BE49-F238E27FC236}">
                <a16:creationId xmlns:a16="http://schemas.microsoft.com/office/drawing/2014/main" id="{ACD3D745-C795-4D25-A3A4-CEAC72F39BE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F0C57F9-91BC-4930-A8B6-DEC93331723D}"/>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2207693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6DDDD3-9508-4296-AFE2-F53E7C53DEF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44B8B18-4C4E-4C2E-AC1F-852C8126B81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1C8CAF-B8A2-4B82-B7FB-0FB54DA3D433}"/>
              </a:ext>
            </a:extLst>
          </p:cNvPr>
          <p:cNvSpPr>
            <a:spLocks noGrp="1"/>
          </p:cNvSpPr>
          <p:nvPr>
            <p:ph type="dt" sz="half" idx="10"/>
          </p:nvPr>
        </p:nvSpPr>
        <p:spPr/>
        <p:txBody>
          <a:bodyPr/>
          <a:lstStyle/>
          <a:p>
            <a:fld id="{177D8CD8-7058-4BB4-B324-83C651BA7EE5}" type="datetimeFigureOut">
              <a:rPr kumimoji="1" lang="ja-JP" altLang="en-US" smtClean="0"/>
              <a:t>2022/1/25</a:t>
            </a:fld>
            <a:endParaRPr kumimoji="1" lang="ja-JP" altLang="en-US"/>
          </a:p>
        </p:txBody>
      </p:sp>
      <p:sp>
        <p:nvSpPr>
          <p:cNvPr id="5" name="フッター プレースホルダー 4">
            <a:extLst>
              <a:ext uri="{FF2B5EF4-FFF2-40B4-BE49-F238E27FC236}">
                <a16:creationId xmlns:a16="http://schemas.microsoft.com/office/drawing/2014/main" id="{5E63F0D1-8CFE-435A-8ABF-BEAA0BAD6A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B5D3474-043A-4239-B190-8AACE7A30958}"/>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3685217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0A76E3E-02B7-40AA-B7EA-84A63675690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33A3B9E-764C-4C0F-8FEC-650B2EAD9B7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D1BE3D-AA55-4A23-86CA-96853573B809}"/>
              </a:ext>
            </a:extLst>
          </p:cNvPr>
          <p:cNvSpPr>
            <a:spLocks noGrp="1"/>
          </p:cNvSpPr>
          <p:nvPr>
            <p:ph type="dt" sz="half" idx="10"/>
          </p:nvPr>
        </p:nvSpPr>
        <p:spPr/>
        <p:txBody>
          <a:bodyPr/>
          <a:lstStyle/>
          <a:p>
            <a:fld id="{177D8CD8-7058-4BB4-B324-83C651BA7EE5}" type="datetimeFigureOut">
              <a:rPr kumimoji="1" lang="ja-JP" altLang="en-US" smtClean="0"/>
              <a:t>2022/1/25</a:t>
            </a:fld>
            <a:endParaRPr kumimoji="1" lang="ja-JP" altLang="en-US"/>
          </a:p>
        </p:txBody>
      </p:sp>
      <p:sp>
        <p:nvSpPr>
          <p:cNvPr id="5" name="フッター プレースホルダー 4">
            <a:extLst>
              <a:ext uri="{FF2B5EF4-FFF2-40B4-BE49-F238E27FC236}">
                <a16:creationId xmlns:a16="http://schemas.microsoft.com/office/drawing/2014/main" id="{8E2B49F0-810C-42DB-A3F4-86264BE1D8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BBBAE57-1CA1-4A24-8B60-A7546878C455}"/>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1445786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基本スライド">
    <p:spTree>
      <p:nvGrpSpPr>
        <p:cNvPr id="1" name=""/>
        <p:cNvGrpSpPr/>
        <p:nvPr/>
      </p:nvGrpSpPr>
      <p:grpSpPr>
        <a:xfrm>
          <a:off x="0" y="0"/>
          <a:ext cx="0" cy="0"/>
          <a:chOff x="0" y="0"/>
          <a:chExt cx="0" cy="0"/>
        </a:xfrm>
      </p:grpSpPr>
      <p:graphicFrame>
        <p:nvGraphicFramePr>
          <p:cNvPr id="3" name="Object 721"/>
          <p:cNvGraphicFramePr>
            <a:graphicFrameLocks noChangeAspect="1"/>
          </p:cNvGraphicFramePr>
          <p:nvPr>
            <p:custDataLst>
              <p:tags r:id="rId2"/>
            </p:custDataLst>
          </p:nvPr>
        </p:nvGraphicFramePr>
        <p:xfrm>
          <a:off x="2165" y="1626"/>
          <a:ext cx="2159" cy="1619"/>
        </p:xfrm>
        <a:graphic>
          <a:graphicData uri="http://schemas.openxmlformats.org/presentationml/2006/ole">
            <mc:AlternateContent xmlns:mc="http://schemas.openxmlformats.org/markup-compatibility/2006">
              <mc:Choice xmlns:v="urn:schemas-microsoft-com:vml" Requires="v">
                <p:oleObj spid="_x0000_s1180" name="think-cell Slide" r:id="rId4" imgW="360" imgH="360" progId="TCLayout.ActiveDocument.1">
                  <p:embed/>
                </p:oleObj>
              </mc:Choice>
              <mc:Fallback>
                <p:oleObj name="think-cell Slide" r:id="rId4" imgW="360" imgH="360" progId="TCLayout.ActiveDocument.1">
                  <p:embed/>
                  <p:pic>
                    <p:nvPicPr>
                      <p:cNvPr id="3" name="Object 7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5" y="1626"/>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McK 1. On-page tracker" hidden="1"/>
          <p:cNvSpPr>
            <a:spLocks noChangeArrowheads="1"/>
          </p:cNvSpPr>
          <p:nvPr/>
        </p:nvSpPr>
        <p:spPr bwMode="auto">
          <a:xfrm>
            <a:off x="161990" y="27537"/>
            <a:ext cx="477695" cy="123560"/>
          </a:xfrm>
          <a:prstGeom prst="rect">
            <a:avLst/>
          </a:prstGeom>
          <a:noFill/>
          <a:ln>
            <a:noFill/>
          </a:ln>
          <a:effectLst/>
        </p:spPr>
        <p:txBody>
          <a:bodyPr wrap="none" lIns="0" tIns="0" rIns="0" bIns="0">
            <a:spAutoFit/>
          </a:bodyP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6pPr>
            <a:lvl7pPr marL="29718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7pPr>
            <a:lvl8pPr marL="34290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8pPr>
            <a:lvl9pPr marL="38862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9pPr>
          </a:lstStyle>
          <a:p>
            <a:pPr eaLnBrk="1" fontAlgn="base" hangingPunct="1">
              <a:spcBef>
                <a:spcPct val="0"/>
              </a:spcBef>
              <a:spcAft>
                <a:spcPct val="0"/>
              </a:spcAft>
              <a:defRPr/>
            </a:pPr>
            <a:r>
              <a:rPr kumimoji="0" lang="en-US" altLang="ja-JP" sz="803" b="0" dirty="0">
                <a:solidFill>
                  <a:srgbClr val="808080"/>
                </a:solidFill>
                <a:latin typeface="Meiryo UI"/>
                <a:ea typeface="Meiryo UI"/>
                <a:sym typeface="Meiryo UI"/>
              </a:rPr>
              <a:t>TRACKER</a:t>
            </a:r>
          </a:p>
        </p:txBody>
      </p:sp>
      <p:sp>
        <p:nvSpPr>
          <p:cNvPr id="5" name="McK 3. Unit of measure" hidden="1"/>
          <p:cNvSpPr txBox="1">
            <a:spLocks noChangeArrowheads="1"/>
          </p:cNvSpPr>
          <p:nvPr/>
        </p:nvSpPr>
        <p:spPr bwMode="auto">
          <a:xfrm>
            <a:off x="161988" y="542618"/>
            <a:ext cx="4973989" cy="123560"/>
          </a:xfrm>
          <a:prstGeom prst="rect">
            <a:avLst/>
          </a:prstGeom>
          <a:noFill/>
          <a:ln>
            <a:noFill/>
          </a:ln>
          <a:effectLst/>
        </p:spPr>
        <p:txBody>
          <a:bodyPr lIns="0" tIns="0" rIns="0" bIns="0">
            <a:spAutoFit/>
          </a:bodyPr>
          <a:lstStyle>
            <a:lvl1pPr algn="l" defTabSz="895350">
              <a:defRPr sz="2400">
                <a:solidFill>
                  <a:schemeClr val="tx1"/>
                </a:solidFill>
                <a:latin typeface="Arial" charset="0"/>
              </a:defRPr>
            </a:lvl1pPr>
            <a:lvl2pPr marL="447675" algn="l" defTabSz="895350">
              <a:defRPr sz="2400">
                <a:solidFill>
                  <a:schemeClr val="tx1"/>
                </a:solidFill>
                <a:latin typeface="Arial" charset="0"/>
              </a:defRPr>
            </a:lvl2pPr>
            <a:lvl3pPr marL="895350" algn="l" defTabSz="895350">
              <a:defRPr sz="2400">
                <a:solidFill>
                  <a:schemeClr val="tx1"/>
                </a:solidFill>
                <a:latin typeface="Arial" charset="0"/>
              </a:defRPr>
            </a:lvl3pPr>
            <a:lvl4pPr marL="1344613" algn="l" defTabSz="895350">
              <a:defRPr sz="2400">
                <a:solidFill>
                  <a:schemeClr val="tx1"/>
                </a:solidFill>
                <a:latin typeface="Arial" charset="0"/>
              </a:defRPr>
            </a:lvl4pPr>
            <a:lvl5pPr marL="1792288" algn="l"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kumimoji="0" lang="ja-JP" altLang="en-US" sz="803" dirty="0">
                <a:solidFill>
                  <a:srgbClr val="808080"/>
                </a:solidFill>
                <a:latin typeface="Meiryo UI"/>
                <a:ea typeface="Meiryo UI"/>
                <a:sym typeface="Meiryo UI"/>
              </a:rPr>
              <a:t>単位</a:t>
            </a:r>
          </a:p>
        </p:txBody>
      </p:sp>
      <p:grpSp>
        <p:nvGrpSpPr>
          <p:cNvPr id="6" name="ACET" hidden="1"/>
          <p:cNvGrpSpPr>
            <a:grpSpLocks/>
          </p:cNvGrpSpPr>
          <p:nvPr/>
        </p:nvGrpSpPr>
        <p:grpSpPr bwMode="auto">
          <a:xfrm>
            <a:off x="1976208" y="1367069"/>
            <a:ext cx="5801189" cy="301273"/>
            <a:chOff x="915" y="844"/>
            <a:chExt cx="2686" cy="186"/>
          </a:xfrm>
        </p:grpSpPr>
        <p:cxnSp>
          <p:nvCxnSpPr>
            <p:cNvPr id="7" name="AutoShape 24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8" name="AutoShape 250" hidden="1"/>
            <p:cNvSpPr>
              <a:spLocks noChangeArrowheads="1"/>
            </p:cNvSpPr>
            <p:nvPr/>
          </p:nvSpPr>
          <p:spPr bwMode="auto">
            <a:xfrm>
              <a:off x="915" y="844"/>
              <a:ext cx="2686" cy="186"/>
            </a:xfrm>
            <a:prstGeom prst="leftRightArrow">
              <a:avLst>
                <a:gd name="adj1" fmla="val 100000"/>
                <a:gd name="adj2" fmla="val 0"/>
              </a:avLst>
            </a:prstGeom>
            <a:noFill/>
            <a:ln>
              <a:noFill/>
            </a:ln>
            <a:effectLst/>
          </p:spPr>
          <p:txBody>
            <a:bodyPr lIns="0" tIns="0" rIns="0" bIns="18288" anchor="b">
              <a:spAutoFit/>
            </a:bodyP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6pPr>
              <a:lvl7pPr marL="29718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7pPr>
              <a:lvl8pPr marL="34290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8pPr>
              <a:lvl9pPr marL="38862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9pPr>
            </a:lstStyle>
            <a:p>
              <a:pPr eaLnBrk="1" fontAlgn="base" hangingPunct="1">
                <a:spcBef>
                  <a:spcPct val="0"/>
                </a:spcBef>
                <a:spcAft>
                  <a:spcPct val="0"/>
                </a:spcAft>
                <a:defRPr/>
              </a:pPr>
              <a:r>
                <a:rPr kumimoji="0" lang="ja-JP" altLang="en-US" sz="918" dirty="0">
                  <a:solidFill>
                    <a:srgbClr val="000000"/>
                  </a:solidFill>
                  <a:latin typeface="Meiryo UI"/>
                  <a:ea typeface="Meiryo UI"/>
                  <a:sym typeface="Meiryo UI"/>
                </a:rPr>
                <a:t>サブタイトル</a:t>
              </a:r>
            </a:p>
            <a:p>
              <a:pPr eaLnBrk="1" fontAlgn="base" hangingPunct="1">
                <a:spcBef>
                  <a:spcPct val="0"/>
                </a:spcBef>
                <a:spcAft>
                  <a:spcPct val="0"/>
                </a:spcAft>
                <a:defRPr/>
              </a:pPr>
              <a:r>
                <a:rPr kumimoji="0" lang="ja-JP" altLang="en-US" sz="918" b="0" dirty="0">
                  <a:solidFill>
                    <a:srgbClr val="808080"/>
                  </a:solidFill>
                  <a:latin typeface="Meiryo UI"/>
                  <a:ea typeface="Meiryo UI"/>
                  <a:sym typeface="Meiryo UI"/>
                </a:rPr>
                <a:t>単位</a:t>
              </a:r>
            </a:p>
          </p:txBody>
        </p:sp>
      </p:grpSp>
      <p:sp>
        <p:nvSpPr>
          <p:cNvPr id="9" name="Working Draft" hidden="1"/>
          <p:cNvSpPr txBox="1">
            <a:spLocks noChangeArrowheads="1"/>
          </p:cNvSpPr>
          <p:nvPr/>
        </p:nvSpPr>
        <p:spPr bwMode="auto">
          <a:xfrm rot="5400000">
            <a:off x="11525500" y="2794308"/>
            <a:ext cx="1142942" cy="52963"/>
          </a:xfrm>
          <a:prstGeom prst="rect">
            <a:avLst/>
          </a:prstGeom>
          <a:noFill/>
          <a:ln>
            <a:noFill/>
          </a:ln>
          <a:effectLst/>
        </p:spPr>
        <p:txBody>
          <a:bodyPr wrap="none" lIns="0" tIns="0" rIns="0" bIns="0">
            <a:spAutoFit/>
          </a:bodyP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6pPr>
            <a:lvl7pPr marL="29718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7pPr>
            <a:lvl8pPr marL="34290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8pPr>
            <a:lvl9pPr marL="38862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9pPr>
          </a:lstStyle>
          <a:p>
            <a:pPr eaLnBrk="1" fontAlgn="base" hangingPunct="1">
              <a:spcBef>
                <a:spcPct val="0"/>
              </a:spcBef>
              <a:spcAft>
                <a:spcPct val="0"/>
              </a:spcAft>
              <a:defRPr/>
            </a:pPr>
            <a:r>
              <a:rPr kumimoji="0" lang="en-US" altLang="ja-JP" sz="344" b="0" dirty="0">
                <a:solidFill>
                  <a:srgbClr val="000000"/>
                </a:solidFill>
                <a:latin typeface="Meiryo UI"/>
                <a:ea typeface="Meiryo UI"/>
                <a:sym typeface="Meiryo UI"/>
              </a:rPr>
              <a:t>Working Draft ▲ Last Modified 2012/03/21 19:31:59</a:t>
            </a:r>
            <a:endParaRPr kumimoji="0" lang="en-US" altLang="ja-JP" sz="918" b="0" dirty="0">
              <a:solidFill>
                <a:srgbClr val="000000"/>
              </a:solidFill>
              <a:latin typeface="Meiryo UI"/>
              <a:ea typeface="Meiryo UI"/>
              <a:sym typeface="Meiryo UI"/>
            </a:endParaRPr>
          </a:p>
        </p:txBody>
      </p:sp>
      <p:sp>
        <p:nvSpPr>
          <p:cNvPr id="10" name="Printed" hidden="1"/>
          <p:cNvSpPr txBox="1">
            <a:spLocks noChangeArrowheads="1"/>
          </p:cNvSpPr>
          <p:nvPr/>
        </p:nvSpPr>
        <p:spPr bwMode="auto">
          <a:xfrm rot="5400000">
            <a:off x="11777972" y="4324966"/>
            <a:ext cx="637995" cy="52963"/>
          </a:xfrm>
          <a:prstGeom prst="rect">
            <a:avLst/>
          </a:prstGeom>
          <a:noFill/>
          <a:ln>
            <a:noFill/>
          </a:ln>
          <a:effectLst/>
        </p:spPr>
        <p:txBody>
          <a:bodyPr wrap="none" lIns="0" tIns="0" rIns="0" bIns="0">
            <a:spAutoFit/>
          </a:bodyP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6pPr>
            <a:lvl7pPr marL="29718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7pPr>
            <a:lvl8pPr marL="34290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8pPr>
            <a:lvl9pPr marL="38862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9pPr>
          </a:lstStyle>
          <a:p>
            <a:pPr eaLnBrk="1" fontAlgn="base" hangingPunct="1">
              <a:spcBef>
                <a:spcPct val="0"/>
              </a:spcBef>
              <a:spcAft>
                <a:spcPct val="0"/>
              </a:spcAft>
              <a:defRPr/>
            </a:pPr>
            <a:r>
              <a:rPr kumimoji="0" lang="en-US" altLang="ja-JP" sz="344" b="0" dirty="0">
                <a:solidFill>
                  <a:srgbClr val="000000"/>
                </a:solidFill>
                <a:latin typeface="Meiryo UI"/>
                <a:ea typeface="Meiryo UI"/>
                <a:sym typeface="Meiryo UI"/>
              </a:rPr>
              <a:t>Printed 2012/03/21 16:22:05</a:t>
            </a:r>
            <a:endParaRPr kumimoji="0" lang="en-US" altLang="ja-JP" sz="918" b="0" dirty="0">
              <a:solidFill>
                <a:srgbClr val="000000"/>
              </a:solidFill>
              <a:latin typeface="Meiryo UI"/>
              <a:ea typeface="Meiryo UI"/>
              <a:sym typeface="Meiryo UI"/>
            </a:endParaRPr>
          </a:p>
        </p:txBody>
      </p:sp>
      <p:cxnSp>
        <p:nvCxnSpPr>
          <p:cNvPr id="11" name="直線コネクタ 24"/>
          <p:cNvCxnSpPr>
            <a:cxnSpLocks noChangeShapeType="1"/>
          </p:cNvCxnSpPr>
          <p:nvPr userDrawn="1"/>
        </p:nvCxnSpPr>
        <p:spPr bwMode="auto">
          <a:xfrm>
            <a:off x="0" y="668843"/>
            <a:ext cx="12192000"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12" name="スライド番号プレースホルダ 3"/>
          <p:cNvSpPr txBox="1">
            <a:spLocks/>
          </p:cNvSpPr>
          <p:nvPr userDrawn="1"/>
        </p:nvSpPr>
        <p:spPr bwMode="auto">
          <a:xfrm>
            <a:off x="11710976" y="-2076"/>
            <a:ext cx="480000" cy="360000"/>
          </a:xfrm>
          <a:prstGeom prst="rect">
            <a:avLst/>
          </a:prstGeom>
          <a:solidFill>
            <a:schemeClr val="tx1"/>
          </a:solidFill>
          <a:ln>
            <a:noFill/>
            <a:miter lim="800000"/>
            <a:headEnd/>
            <a:tailEnd/>
          </a:ln>
          <a:effectLst/>
        </p:spPr>
        <p:txBody>
          <a:bodyPr wrap="none" lIns="0" tIns="0" rIns="0" bIns="0"/>
          <a:lstStyle/>
          <a:p>
            <a:pPr algn="ctr" fontAlgn="base">
              <a:spcBef>
                <a:spcPct val="0"/>
              </a:spcBef>
              <a:spcAft>
                <a:spcPct val="0"/>
              </a:spcAft>
              <a:defRPr/>
            </a:pPr>
            <a:endParaRPr kumimoji="0" lang="ja-JP" altLang="en-US" sz="1013" b="1" dirty="0">
              <a:solidFill>
                <a:srgbClr val="FFFFFF"/>
              </a:solidFill>
              <a:latin typeface="Meiryo UI" panose="020B0604030504040204" pitchFamily="50" charset="-128"/>
              <a:ea typeface="Meiryo UI" panose="020B0604030504040204" pitchFamily="50" charset="-128"/>
              <a:sym typeface="Meiryo UI"/>
            </a:endParaRPr>
          </a:p>
        </p:txBody>
      </p:sp>
      <p:sp>
        <p:nvSpPr>
          <p:cNvPr id="13" name="Rectangle 280"/>
          <p:cNvSpPr txBox="1">
            <a:spLocks noChangeArrowheads="1"/>
          </p:cNvSpPr>
          <p:nvPr userDrawn="1"/>
        </p:nvSpPr>
        <p:spPr bwMode="auto">
          <a:xfrm>
            <a:off x="11746881" y="15955"/>
            <a:ext cx="408199" cy="323949"/>
          </a:xfrm>
          <a:prstGeom prst="rect">
            <a:avLst/>
          </a:prstGeom>
          <a:noFill/>
          <a:ln>
            <a:noFill/>
          </a:ln>
          <a:effectLst/>
        </p:spPr>
        <p:txBody>
          <a:bodyPr wrap="none" lIns="0" tIns="0" rIns="0" bIns="0"/>
          <a:lstStyle>
            <a:lvl1pPr eaLnBrk="0" hangingPunct="0">
              <a:defRPr sz="12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12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12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12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12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anose="020B0600070205080204" pitchFamily="50" charset="-128"/>
              </a:defRPr>
            </a:lvl9pPr>
          </a:lstStyle>
          <a:p>
            <a:pPr algn="ctr" eaLnBrk="1" fontAlgn="base" hangingPunct="1">
              <a:spcBef>
                <a:spcPct val="0"/>
              </a:spcBef>
              <a:spcAft>
                <a:spcPct val="0"/>
              </a:spcAft>
            </a:pPr>
            <a:fld id="{41F965B9-0827-41CC-9B78-8F87531CEB16}" type="slidenum">
              <a:rPr kumimoji="0" lang="ja-JP" altLang="en-US" sz="1034">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rPr>
              <a:pPr algn="ctr" eaLnBrk="1" fontAlgn="base" hangingPunct="1">
                <a:spcBef>
                  <a:spcPct val="0"/>
                </a:spcBef>
                <a:spcAft>
                  <a:spcPct val="0"/>
                </a:spcAft>
              </a:pPr>
              <a:t>‹#›</a:t>
            </a:fld>
            <a:endParaRPr kumimoji="0" lang="en-US" altLang="ja-JP" sz="803" b="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endParaRPr>
          </a:p>
        </p:txBody>
      </p:sp>
      <p:sp>
        <p:nvSpPr>
          <p:cNvPr id="2" name="タイトル 1"/>
          <p:cNvSpPr>
            <a:spLocks noGrp="1"/>
          </p:cNvSpPr>
          <p:nvPr>
            <p:ph type="title"/>
          </p:nvPr>
        </p:nvSpPr>
        <p:spPr>
          <a:xfrm>
            <a:off x="349205" y="135674"/>
            <a:ext cx="11520000" cy="540000"/>
          </a:xfrm>
          <a:prstGeom prst="rect">
            <a:avLst/>
          </a:prstGeom>
        </p:spPr>
        <p:txBody>
          <a:bodyPr lIns="0" tIns="72000" rIns="0" bIns="72000" anchor="ctr"/>
          <a:lstStyle>
            <a:lvl1pPr>
              <a:defRPr sz="1575">
                <a:solidFill>
                  <a:srgbClr val="0070C0"/>
                </a:solidFill>
                <a:latin typeface="Meiryo UI"/>
                <a:ea typeface="Meiryo UI"/>
                <a:sym typeface="Meiryo UI"/>
              </a:defRPr>
            </a:lvl1pPr>
          </a:lstStyle>
          <a:p>
            <a:r>
              <a:rPr lang="ja-JP" altLang="en-US" dirty="0"/>
              <a:t>マスター タイトルの書式設定</a:t>
            </a:r>
          </a:p>
        </p:txBody>
      </p:sp>
      <p:sp>
        <p:nvSpPr>
          <p:cNvPr id="15" name="テキスト ボックス 32"/>
          <p:cNvSpPr txBox="1"/>
          <p:nvPr userDrawn="1"/>
        </p:nvSpPr>
        <p:spPr>
          <a:xfrm>
            <a:off x="7860225" y="-2076"/>
            <a:ext cx="3840000" cy="164006"/>
          </a:xfrm>
          <a:prstGeom prst="rect">
            <a:avLst/>
          </a:prstGeom>
          <a:noFill/>
        </p:spPr>
        <p:txBody>
          <a:bodyPr wrap="square" lIns="20250" tIns="20250" rIns="20250" bIns="20250" rtlCol="0">
            <a:spAutoFit/>
          </a:bodyPr>
          <a:lstStyle/>
          <a:p>
            <a:pPr algn="l"/>
            <a:r>
              <a:rPr lang="en-US" altLang="ja-JP" sz="800" dirty="0">
                <a:solidFill>
                  <a:srgbClr val="FF0000"/>
                </a:solidFill>
                <a:latin typeface="Meiryo UI" panose="020B0604030504040204" pitchFamily="50" charset="-128"/>
                <a:ea typeface="Meiryo UI" panose="020B0604030504040204" pitchFamily="50" charset="-128"/>
                <a:cs typeface="メイリオ" pitchFamily="50" charset="-128"/>
              </a:rPr>
              <a:t>  Copyright</a:t>
            </a:r>
            <a:r>
              <a:rPr lang="ja-JP" altLang="en-US" sz="800" dirty="0">
                <a:solidFill>
                  <a:srgbClr val="FF0000"/>
                </a:solidFill>
                <a:latin typeface="Meiryo UI" panose="020B0604030504040204" pitchFamily="50" charset="-128"/>
                <a:ea typeface="Meiryo UI" panose="020B0604030504040204" pitchFamily="50" charset="-128"/>
                <a:cs typeface="メイリオ" pitchFamily="50" charset="-128"/>
              </a:rPr>
              <a:t>　</a:t>
            </a:r>
            <a:r>
              <a:rPr lang="en-US" altLang="ja-JP" sz="800" dirty="0">
                <a:solidFill>
                  <a:srgbClr val="FF0000"/>
                </a:solidFill>
                <a:latin typeface="Meiryo UI" panose="020B0604030504040204" pitchFamily="50" charset="-128"/>
                <a:ea typeface="Meiryo UI" panose="020B0604030504040204" pitchFamily="50" charset="-128"/>
                <a:cs typeface="メイリオ" pitchFamily="50" charset="-128"/>
              </a:rPr>
              <a:t>Benesse Corporation. /</a:t>
            </a:r>
            <a:r>
              <a:rPr lang="ja-JP" altLang="en-US" sz="800" baseline="0" dirty="0">
                <a:solidFill>
                  <a:srgbClr val="FF0000"/>
                </a:solidFill>
                <a:latin typeface="Meiryo UI" panose="020B0604030504040204" pitchFamily="50" charset="-128"/>
                <a:ea typeface="Meiryo UI" panose="020B0604030504040204" pitchFamily="50" charset="-128"/>
                <a:cs typeface="メイリオ" pitchFamily="50" charset="-128"/>
              </a:rPr>
              <a:t> </a:t>
            </a:r>
            <a:r>
              <a:rPr lang="en-US" altLang="ja-JP" sz="800" dirty="0">
                <a:solidFill>
                  <a:srgbClr val="FF0000"/>
                </a:solidFill>
                <a:latin typeface="Meiryo UI" panose="020B0604030504040204" pitchFamily="50" charset="-128"/>
                <a:ea typeface="Meiryo UI" panose="020B0604030504040204" pitchFamily="50" charset="-128"/>
                <a:cs typeface="メイリオ" pitchFamily="50" charset="-128"/>
              </a:rPr>
              <a:t>Strictly Confidential.</a:t>
            </a:r>
            <a:endParaRPr lang="ja-JP" altLang="en-US" sz="800" dirty="0">
              <a:solidFill>
                <a:srgbClr val="FF0000"/>
              </a:solidFill>
              <a:latin typeface="Meiryo UI" panose="020B0604030504040204" pitchFamily="50" charset="-128"/>
              <a:ea typeface="Meiryo UI" panose="020B0604030504040204" pitchFamily="50" charset="-128"/>
              <a:cs typeface="メイリオ" pitchFamily="50" charset="-128"/>
            </a:endParaRPr>
          </a:p>
        </p:txBody>
      </p:sp>
      <p:sp>
        <p:nvSpPr>
          <p:cNvPr id="21" name="テキスト プレースホルダー 12"/>
          <p:cNvSpPr>
            <a:spLocks noGrp="1"/>
          </p:cNvSpPr>
          <p:nvPr>
            <p:ph type="body" sz="quarter" idx="10" hasCustomPrompt="1"/>
          </p:nvPr>
        </p:nvSpPr>
        <p:spPr>
          <a:xfrm>
            <a:off x="358357" y="683615"/>
            <a:ext cx="11498283" cy="276999"/>
          </a:xfrm>
          <a:prstGeom prst="rect">
            <a:avLst/>
          </a:prstGeom>
          <a:ln>
            <a:noFill/>
          </a:ln>
        </p:spPr>
        <p:txBody>
          <a:bodyPr wrap="square">
            <a:spAutoFit/>
          </a:bodyPr>
          <a:lstStyle>
            <a:lvl1pPr marL="121500" marR="0" indent="-121500" algn="l" defTabSz="504010" rtl="0" eaLnBrk="1" fontAlgn="base" latinLnBrk="0" hangingPunct="1">
              <a:lnSpc>
                <a:spcPct val="100000"/>
              </a:lnSpc>
              <a:spcBef>
                <a:spcPts val="169"/>
              </a:spcBef>
              <a:spcAft>
                <a:spcPct val="0"/>
              </a:spcAft>
              <a:buClr>
                <a:srgbClr val="0070C0"/>
              </a:buClr>
              <a:buSzTx/>
              <a:buFont typeface="Wingdings" panose="05000000000000000000" pitchFamily="2" charset="2"/>
              <a:buChar char="l"/>
              <a:tabLst>
                <a:tab pos="4542731" algn="r"/>
              </a:tabLst>
              <a:defRPr sz="1200"/>
            </a:lvl1pPr>
          </a:lstStyle>
          <a:p>
            <a:pPr marL="121500" marR="0" lvl="0" indent="-121500" algn="l" defTabSz="504010" rtl="0" eaLnBrk="1" fontAlgn="base" latinLnBrk="0" hangingPunct="1">
              <a:lnSpc>
                <a:spcPct val="100000"/>
              </a:lnSpc>
              <a:spcBef>
                <a:spcPts val="169"/>
              </a:spcBef>
              <a:spcAft>
                <a:spcPct val="0"/>
              </a:spcAft>
              <a:buClr>
                <a:srgbClr val="0070C0"/>
              </a:buClr>
              <a:buSzTx/>
              <a:buFont typeface="Wingdings" panose="05000000000000000000" pitchFamily="2" charset="2"/>
              <a:buChar char="l"/>
              <a:tabLst>
                <a:tab pos="4542731" algn="r"/>
              </a:tabLst>
              <a:defRPr/>
            </a:pPr>
            <a:r>
              <a:rPr lang="ja-JP" altLang="en-US" dirty="0">
                <a:solidFill>
                  <a:srgbClr val="000000"/>
                </a:solidFill>
                <a:latin typeface="Meiryo UI" pitchFamily="50" charset="-128"/>
                <a:ea typeface="Meiryo UI" pitchFamily="50" charset="-128"/>
                <a:cs typeface="Meiryo UI" pitchFamily="50" charset="-128"/>
              </a:rPr>
              <a:t>スライド結論</a:t>
            </a:r>
            <a:r>
              <a:rPr lang="ja-JP" altLang="en-US" dirty="0" err="1">
                <a:solidFill>
                  <a:srgbClr val="000000"/>
                </a:solidFill>
                <a:latin typeface="Meiryo UI" pitchFamily="50" charset="-128"/>
                <a:ea typeface="Meiryo UI" pitchFamily="50" charset="-128"/>
                <a:cs typeface="Meiryo UI" pitchFamily="50" charset="-128"/>
              </a:rPr>
              <a:t>あ</a:t>
            </a:r>
            <a:r>
              <a:rPr lang="ja-JP" altLang="en-US" dirty="0">
                <a:solidFill>
                  <a:srgbClr val="000000"/>
                </a:solidFill>
                <a:latin typeface="Meiryo UI" pitchFamily="50" charset="-128"/>
                <a:ea typeface="Meiryo UI" pitchFamily="50" charset="-128"/>
                <a:cs typeface="Meiryo UI" pitchFamily="50" charset="-128"/>
              </a:rPr>
              <a:t>ああああああああああああああああああああああああああああああああああああ</a:t>
            </a:r>
            <a:endParaRPr lang="en-US" altLang="ja-JP" dirty="0">
              <a:solidFill>
                <a:srgbClr val="000000"/>
              </a:solidFill>
              <a:latin typeface="Meiryo UI" pitchFamily="50" charset="-128"/>
              <a:ea typeface="Meiryo UI" pitchFamily="50" charset="-128"/>
              <a:cs typeface="Meiryo UI" pitchFamily="50" charset="-128"/>
            </a:endParaRPr>
          </a:p>
        </p:txBody>
      </p:sp>
      <p:sp>
        <p:nvSpPr>
          <p:cNvPr id="14" name="テキスト ボックス 13">
            <a:extLst>
              <a:ext uri="{FF2B5EF4-FFF2-40B4-BE49-F238E27FC236}">
                <a16:creationId xmlns:a16="http://schemas.microsoft.com/office/drawing/2014/main" id="{9FA548F2-D8D5-437C-9A6F-870087204E1B}"/>
              </a:ext>
            </a:extLst>
          </p:cNvPr>
          <p:cNvSpPr txBox="1"/>
          <p:nvPr userDrawn="1"/>
        </p:nvSpPr>
        <p:spPr>
          <a:xfrm>
            <a:off x="430976" y="1089001"/>
            <a:ext cx="11520000" cy="3000821"/>
          </a:xfrm>
          <a:prstGeom prst="rect">
            <a:avLst/>
          </a:prstGeom>
          <a:noFill/>
        </p:spPr>
        <p:txBody>
          <a:bodyPr wrap="square" rtlCol="0">
            <a:spAutoFit/>
          </a:bodyPr>
          <a:lstStyle/>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73136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863767-BBFB-4FC4-897F-DBC1901985B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7B7FE97-B3CD-49C8-91D4-9B43BFE330A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FE40BA7-6423-438E-99A3-08063CF86895}"/>
              </a:ext>
            </a:extLst>
          </p:cNvPr>
          <p:cNvSpPr>
            <a:spLocks noGrp="1"/>
          </p:cNvSpPr>
          <p:nvPr>
            <p:ph type="dt" sz="half" idx="10"/>
          </p:nvPr>
        </p:nvSpPr>
        <p:spPr/>
        <p:txBody>
          <a:bodyPr/>
          <a:lstStyle/>
          <a:p>
            <a:fld id="{177D8CD8-7058-4BB4-B324-83C651BA7EE5}" type="datetimeFigureOut">
              <a:rPr kumimoji="1" lang="ja-JP" altLang="en-US" smtClean="0"/>
              <a:t>2022/1/25</a:t>
            </a:fld>
            <a:endParaRPr kumimoji="1" lang="ja-JP" altLang="en-US"/>
          </a:p>
        </p:txBody>
      </p:sp>
      <p:sp>
        <p:nvSpPr>
          <p:cNvPr id="5" name="フッター プレースホルダー 4">
            <a:extLst>
              <a:ext uri="{FF2B5EF4-FFF2-40B4-BE49-F238E27FC236}">
                <a16:creationId xmlns:a16="http://schemas.microsoft.com/office/drawing/2014/main" id="{06EDBE6D-BB38-4CC0-8511-134D9F4ACF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3216966-2984-49F0-B6D1-BCC0FEC0FDE7}"/>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943863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3D0FEA-E76F-465D-A83D-51C1823D02B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C911CCB-B87B-4B5A-9981-0E396EA34A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30B8433-807C-4331-8EEE-03528B13CD9D}"/>
              </a:ext>
            </a:extLst>
          </p:cNvPr>
          <p:cNvSpPr>
            <a:spLocks noGrp="1"/>
          </p:cNvSpPr>
          <p:nvPr>
            <p:ph type="dt" sz="half" idx="10"/>
          </p:nvPr>
        </p:nvSpPr>
        <p:spPr/>
        <p:txBody>
          <a:bodyPr/>
          <a:lstStyle/>
          <a:p>
            <a:fld id="{177D8CD8-7058-4BB4-B324-83C651BA7EE5}" type="datetimeFigureOut">
              <a:rPr kumimoji="1" lang="ja-JP" altLang="en-US" smtClean="0"/>
              <a:t>2022/1/25</a:t>
            </a:fld>
            <a:endParaRPr kumimoji="1" lang="ja-JP" altLang="en-US"/>
          </a:p>
        </p:txBody>
      </p:sp>
      <p:sp>
        <p:nvSpPr>
          <p:cNvPr id="5" name="フッター プレースホルダー 4">
            <a:extLst>
              <a:ext uri="{FF2B5EF4-FFF2-40B4-BE49-F238E27FC236}">
                <a16:creationId xmlns:a16="http://schemas.microsoft.com/office/drawing/2014/main" id="{3F3EC56E-05D4-4896-AC48-01D7C33943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51D2ABA-E85D-4E36-A1E6-E50EC4A39ACF}"/>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2095638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B1C35E-B125-4D5A-A619-D1F5C218924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1BF3103-109E-4503-8926-B758DB6A33D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E71EE06-FED8-4C6F-A399-E89539B057B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956ED43-FFC5-46CF-8FC2-4EF534B15B2F}"/>
              </a:ext>
            </a:extLst>
          </p:cNvPr>
          <p:cNvSpPr>
            <a:spLocks noGrp="1"/>
          </p:cNvSpPr>
          <p:nvPr>
            <p:ph type="dt" sz="half" idx="10"/>
          </p:nvPr>
        </p:nvSpPr>
        <p:spPr/>
        <p:txBody>
          <a:bodyPr/>
          <a:lstStyle/>
          <a:p>
            <a:fld id="{177D8CD8-7058-4BB4-B324-83C651BA7EE5}" type="datetimeFigureOut">
              <a:rPr kumimoji="1" lang="ja-JP" altLang="en-US" smtClean="0"/>
              <a:t>2022/1/25</a:t>
            </a:fld>
            <a:endParaRPr kumimoji="1" lang="ja-JP" altLang="en-US"/>
          </a:p>
        </p:txBody>
      </p:sp>
      <p:sp>
        <p:nvSpPr>
          <p:cNvPr id="6" name="フッター プレースホルダー 5">
            <a:extLst>
              <a:ext uri="{FF2B5EF4-FFF2-40B4-BE49-F238E27FC236}">
                <a16:creationId xmlns:a16="http://schemas.microsoft.com/office/drawing/2014/main" id="{1F0D0D96-75CD-4077-9F4D-4B46C4E4F23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77FBBBD-EC8C-4C83-BB4F-715D6C223420}"/>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346522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13E393-0DE5-40E1-A206-1EDF8BBEA74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4DD546C-FBDE-44CF-8476-4B987AA678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C07CCD4-4A46-4150-BAAD-8A16F17F7D6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933400D-EA20-48EE-B9AF-137D22944A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9C8E56-296B-4B00-9A95-42C0EA60978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3D872B0-D40A-4E76-B28A-0A5DBBC3965A}"/>
              </a:ext>
            </a:extLst>
          </p:cNvPr>
          <p:cNvSpPr>
            <a:spLocks noGrp="1"/>
          </p:cNvSpPr>
          <p:nvPr>
            <p:ph type="dt" sz="half" idx="10"/>
          </p:nvPr>
        </p:nvSpPr>
        <p:spPr/>
        <p:txBody>
          <a:bodyPr/>
          <a:lstStyle/>
          <a:p>
            <a:fld id="{177D8CD8-7058-4BB4-B324-83C651BA7EE5}" type="datetimeFigureOut">
              <a:rPr kumimoji="1" lang="ja-JP" altLang="en-US" smtClean="0"/>
              <a:t>2022/1/25</a:t>
            </a:fld>
            <a:endParaRPr kumimoji="1" lang="ja-JP" altLang="en-US"/>
          </a:p>
        </p:txBody>
      </p:sp>
      <p:sp>
        <p:nvSpPr>
          <p:cNvPr id="8" name="フッター プレースホルダー 7">
            <a:extLst>
              <a:ext uri="{FF2B5EF4-FFF2-40B4-BE49-F238E27FC236}">
                <a16:creationId xmlns:a16="http://schemas.microsoft.com/office/drawing/2014/main" id="{6F4F05AE-9F9D-413C-B6F8-73580B5453A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7EE3166-2DEE-44D6-946C-63FEF8A8D3BE}"/>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366145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51200D-7595-4F1C-95FA-20F520424C4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E799CC7-A348-4A57-BE51-C1D8AB123490}"/>
              </a:ext>
            </a:extLst>
          </p:cNvPr>
          <p:cNvSpPr>
            <a:spLocks noGrp="1"/>
          </p:cNvSpPr>
          <p:nvPr>
            <p:ph type="dt" sz="half" idx="10"/>
          </p:nvPr>
        </p:nvSpPr>
        <p:spPr/>
        <p:txBody>
          <a:bodyPr/>
          <a:lstStyle/>
          <a:p>
            <a:fld id="{177D8CD8-7058-4BB4-B324-83C651BA7EE5}" type="datetimeFigureOut">
              <a:rPr kumimoji="1" lang="ja-JP" altLang="en-US" smtClean="0"/>
              <a:t>2022/1/25</a:t>
            </a:fld>
            <a:endParaRPr kumimoji="1" lang="ja-JP" altLang="en-US"/>
          </a:p>
        </p:txBody>
      </p:sp>
      <p:sp>
        <p:nvSpPr>
          <p:cNvPr id="4" name="フッター プレースホルダー 3">
            <a:extLst>
              <a:ext uri="{FF2B5EF4-FFF2-40B4-BE49-F238E27FC236}">
                <a16:creationId xmlns:a16="http://schemas.microsoft.com/office/drawing/2014/main" id="{104832E9-58C2-4949-A431-FA197BB3174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03BAA8A-29D0-4E90-AF4A-9C6677E0B7E4}"/>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3837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D265D21-61C9-4BEA-9B3B-5075D39F0E6A}"/>
              </a:ext>
            </a:extLst>
          </p:cNvPr>
          <p:cNvSpPr>
            <a:spLocks noGrp="1"/>
          </p:cNvSpPr>
          <p:nvPr>
            <p:ph type="dt" sz="half" idx="10"/>
          </p:nvPr>
        </p:nvSpPr>
        <p:spPr/>
        <p:txBody>
          <a:bodyPr/>
          <a:lstStyle/>
          <a:p>
            <a:fld id="{177D8CD8-7058-4BB4-B324-83C651BA7EE5}" type="datetimeFigureOut">
              <a:rPr kumimoji="1" lang="ja-JP" altLang="en-US" smtClean="0"/>
              <a:t>2022/1/25</a:t>
            </a:fld>
            <a:endParaRPr kumimoji="1" lang="ja-JP" altLang="en-US"/>
          </a:p>
        </p:txBody>
      </p:sp>
      <p:sp>
        <p:nvSpPr>
          <p:cNvPr id="3" name="フッター プレースホルダー 2">
            <a:extLst>
              <a:ext uri="{FF2B5EF4-FFF2-40B4-BE49-F238E27FC236}">
                <a16:creationId xmlns:a16="http://schemas.microsoft.com/office/drawing/2014/main" id="{59E38138-BC93-4070-9F0C-ACD5251DA88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8F52AD1-F2CA-45EE-ADBF-70C482A11D2F}"/>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3322665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789F9E-5864-4BBC-99B1-1E8BADC4302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96EE17A-F5BF-447A-B210-32A8D01257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770338C-7572-48A3-9A0A-91B51FC943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A5DE364-B4D2-4621-B80F-143280DE26C2}"/>
              </a:ext>
            </a:extLst>
          </p:cNvPr>
          <p:cNvSpPr>
            <a:spLocks noGrp="1"/>
          </p:cNvSpPr>
          <p:nvPr>
            <p:ph type="dt" sz="half" idx="10"/>
          </p:nvPr>
        </p:nvSpPr>
        <p:spPr/>
        <p:txBody>
          <a:bodyPr/>
          <a:lstStyle/>
          <a:p>
            <a:fld id="{177D8CD8-7058-4BB4-B324-83C651BA7EE5}" type="datetimeFigureOut">
              <a:rPr kumimoji="1" lang="ja-JP" altLang="en-US" smtClean="0"/>
              <a:t>2022/1/25</a:t>
            </a:fld>
            <a:endParaRPr kumimoji="1" lang="ja-JP" altLang="en-US"/>
          </a:p>
        </p:txBody>
      </p:sp>
      <p:sp>
        <p:nvSpPr>
          <p:cNvPr id="6" name="フッター プレースホルダー 5">
            <a:extLst>
              <a:ext uri="{FF2B5EF4-FFF2-40B4-BE49-F238E27FC236}">
                <a16:creationId xmlns:a16="http://schemas.microsoft.com/office/drawing/2014/main" id="{67686B4B-858D-44E9-A88A-2F7C51CD4C1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92633A1-608B-41FF-8FC0-E3888C85EFF7}"/>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226671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13EB04-23F9-4457-B450-2EC71142575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1784062-EA33-45C4-8988-4F89C78F35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D356380-CCE3-4FDE-8A5F-5D75DF3F1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A1E40B2-F3BD-4AF0-9307-BEFA271FB170}"/>
              </a:ext>
            </a:extLst>
          </p:cNvPr>
          <p:cNvSpPr>
            <a:spLocks noGrp="1"/>
          </p:cNvSpPr>
          <p:nvPr>
            <p:ph type="dt" sz="half" idx="10"/>
          </p:nvPr>
        </p:nvSpPr>
        <p:spPr/>
        <p:txBody>
          <a:bodyPr/>
          <a:lstStyle/>
          <a:p>
            <a:fld id="{177D8CD8-7058-4BB4-B324-83C651BA7EE5}" type="datetimeFigureOut">
              <a:rPr kumimoji="1" lang="ja-JP" altLang="en-US" smtClean="0"/>
              <a:t>2022/1/25</a:t>
            </a:fld>
            <a:endParaRPr kumimoji="1" lang="ja-JP" altLang="en-US"/>
          </a:p>
        </p:txBody>
      </p:sp>
      <p:sp>
        <p:nvSpPr>
          <p:cNvPr id="6" name="フッター プレースホルダー 5">
            <a:extLst>
              <a:ext uri="{FF2B5EF4-FFF2-40B4-BE49-F238E27FC236}">
                <a16:creationId xmlns:a16="http://schemas.microsoft.com/office/drawing/2014/main" id="{89DA25A3-3260-4FE2-876F-3230777348B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5F76017-1CC9-4EE4-A7D9-295FE484E8D8}"/>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2923919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32ADCA3-4942-4095-BCD2-117695A457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3B1EDBB-9650-41ED-ABF5-942EB2F771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29C4D51-A4AB-4889-8824-DD0760307A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D8CD8-7058-4BB4-B324-83C651BA7EE5}" type="datetimeFigureOut">
              <a:rPr kumimoji="1" lang="ja-JP" altLang="en-US" smtClean="0"/>
              <a:t>2022/1/25</a:t>
            </a:fld>
            <a:endParaRPr kumimoji="1" lang="ja-JP" altLang="en-US"/>
          </a:p>
        </p:txBody>
      </p:sp>
      <p:sp>
        <p:nvSpPr>
          <p:cNvPr id="5" name="フッター プレースホルダー 4">
            <a:extLst>
              <a:ext uri="{FF2B5EF4-FFF2-40B4-BE49-F238E27FC236}">
                <a16:creationId xmlns:a16="http://schemas.microsoft.com/office/drawing/2014/main" id="{B58237AD-5A5C-48D0-8998-ED58B9401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FB9F7CA-37DB-4BE3-8BF8-F99BBCDA2F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941078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www.benesse.co.jp/ad/" TargetMode="External"/><Relationship Id="rId2" Type="http://schemas.openxmlformats.org/officeDocument/2006/relationships/hyperlink" Target="mailto:yoshitaru@mail.benesse.co.jp"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FA47D490-38C2-4353-87E7-9CEFAD74F226}"/>
              </a:ext>
            </a:extLst>
          </p:cNvPr>
          <p:cNvSpPr txBox="1">
            <a:spLocks/>
          </p:cNvSpPr>
          <p:nvPr/>
        </p:nvSpPr>
        <p:spPr>
          <a:xfrm>
            <a:off x="0" y="1"/>
            <a:ext cx="12192000" cy="875991"/>
          </a:xfrm>
          <a:prstGeom prst="rect">
            <a:avLst/>
          </a:prstGeom>
          <a:solidFill>
            <a:schemeClr val="accent2"/>
          </a:solidFill>
        </p:spPr>
        <p:txBody>
          <a:bodyPr vert="horz" lIns="91440" tIns="45720" rIns="91440" bIns="45720" rtlCol="0" anchor="ctr">
            <a:noAutofit/>
          </a:bodyPr>
          <a:lstStyle>
            <a:lvl1pPr algn="l" defTabSz="914400" rtl="0" eaLnBrk="1" latinLnBrk="0" hangingPunct="1">
              <a:spcBef>
                <a:spcPct val="0"/>
              </a:spcBef>
              <a:buNone/>
              <a:defRPr kumimoji="1" sz="24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20</a:t>
            </a:r>
            <a:r>
              <a:rPr kumimoji="1" lang="ja-JP" altLang="en-US"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en-US" altLang="ja-JP"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40</a:t>
            </a:r>
            <a:r>
              <a:rPr kumimoji="1" lang="ja-JP" altLang="en-US"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代のママ・ニューファミリー層・赤ちゃんのいる暮らし</a:t>
            </a:r>
            <a:endParaRPr kumimoji="1" lang="en-US" altLang="ja-JP"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に関する調査データより</a:t>
            </a:r>
            <a:endParaRPr kumimoji="1" lang="en-US" altLang="ja-JP"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7" name="タイトル 1">
            <a:extLst>
              <a:ext uri="{FF2B5EF4-FFF2-40B4-BE49-F238E27FC236}">
                <a16:creationId xmlns:a16="http://schemas.microsoft.com/office/drawing/2014/main" id="{08BC3044-BFE9-40B9-8219-FF44E443E836}"/>
              </a:ext>
            </a:extLst>
          </p:cNvPr>
          <p:cNvSpPr txBox="1">
            <a:spLocks/>
          </p:cNvSpPr>
          <p:nvPr/>
        </p:nvSpPr>
        <p:spPr>
          <a:xfrm>
            <a:off x="0" y="2770931"/>
            <a:ext cx="8940800" cy="2199716"/>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24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pPr lvl="0">
              <a:defRPr/>
            </a:pPr>
            <a:r>
              <a:rPr lang="ja-JP" altLang="en-US" sz="4000" dirty="0">
                <a:solidFill>
                  <a:schemeClr val="accent6"/>
                </a:solidFill>
              </a:rPr>
              <a:t>子育て層のターゲット分析をして</a:t>
            </a:r>
            <a:endParaRPr lang="en-US" altLang="ja-JP" sz="4000" dirty="0">
              <a:solidFill>
                <a:schemeClr val="accent6"/>
              </a:solidFill>
            </a:endParaRPr>
          </a:p>
          <a:p>
            <a:pPr lvl="0">
              <a:defRPr/>
            </a:pPr>
            <a:r>
              <a:rPr lang="ja-JP" altLang="en-US" sz="4000" dirty="0">
                <a:solidFill>
                  <a:schemeClr val="accent6"/>
                </a:solidFill>
              </a:rPr>
              <a:t>より効果的なアプローチをしませんか？</a:t>
            </a:r>
            <a:endParaRPr lang="en-US" altLang="ja-JP" sz="4000" dirty="0">
              <a:solidFill>
                <a:schemeClr val="accent6"/>
              </a:solidFill>
            </a:endParaRPr>
          </a:p>
          <a:p>
            <a:pPr lvl="0">
              <a:defRPr/>
            </a:pPr>
            <a:endParaRPr lang="en-US" altLang="ja-JP" sz="3200" dirty="0">
              <a:solidFill>
                <a:schemeClr val="accent6"/>
              </a:solidFill>
            </a:endParaRPr>
          </a:p>
          <a:p>
            <a:pPr lvl="0">
              <a:defRPr/>
            </a:pPr>
            <a:r>
              <a:rPr lang="ja-JP" altLang="en-US" sz="3200" dirty="0">
                <a:solidFill>
                  <a:schemeClr val="accent6"/>
                </a:solidFill>
              </a:rPr>
              <a:t>～子どもの年齢とともにママの課題は大きく変わる～</a:t>
            </a:r>
          </a:p>
        </p:txBody>
      </p:sp>
      <p:sp>
        <p:nvSpPr>
          <p:cNvPr id="11" name="正方形/長方形 10">
            <a:extLst>
              <a:ext uri="{FF2B5EF4-FFF2-40B4-BE49-F238E27FC236}">
                <a16:creationId xmlns:a16="http://schemas.microsoft.com/office/drawing/2014/main" id="{5A9BDE2A-29E6-49E2-83A6-B38D00824F60}"/>
              </a:ext>
            </a:extLst>
          </p:cNvPr>
          <p:cNvSpPr/>
          <p:nvPr/>
        </p:nvSpPr>
        <p:spPr>
          <a:xfrm>
            <a:off x="0" y="6488668"/>
            <a:ext cx="12192000" cy="369332"/>
          </a:xfrm>
          <a:prstGeom prst="rect">
            <a:avLst/>
          </a:prstGeom>
          <a:solidFill>
            <a:schemeClr val="accent2">
              <a:lumMod val="75000"/>
            </a:schemeClr>
          </a:solidFill>
        </p:spPr>
        <p:txBody>
          <a:bodyPr wrap="square">
            <a:spAutoFit/>
          </a:bodyPr>
          <a:lstStyle/>
          <a:p>
            <a:pPr lvl="0" algn="ctr">
              <a:spcBef>
                <a:spcPct val="0"/>
              </a:spcBef>
              <a:defRPr/>
            </a:pPr>
            <a:r>
              <a:rPr lang="ja-JP" altLang="en-US" dirty="0">
                <a:solidFill>
                  <a:schemeClr val="bg1"/>
                </a:solidFill>
                <a:latin typeface="Meiryo UI" panose="020B0604030504040204" pitchFamily="50" charset="-128"/>
                <a:ea typeface="Meiryo UI" panose="020B0604030504040204" pitchFamily="50" charset="-128"/>
              </a:rPr>
              <a:t>住宅・家電・自動車・金融保険・日用品・食品・飲料・スキンケアなどに関係する担当者さま必見です！</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3" name="四角形: 角を丸くする 12">
            <a:extLst>
              <a:ext uri="{FF2B5EF4-FFF2-40B4-BE49-F238E27FC236}">
                <a16:creationId xmlns:a16="http://schemas.microsoft.com/office/drawing/2014/main" id="{6AC1F7C6-A8FE-4E96-8F16-D6EC56205D4D}"/>
              </a:ext>
            </a:extLst>
          </p:cNvPr>
          <p:cNvSpPr/>
          <p:nvPr/>
        </p:nvSpPr>
        <p:spPr>
          <a:xfrm>
            <a:off x="73891" y="1582121"/>
            <a:ext cx="3149600" cy="81189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chemeClr val="tx1"/>
                </a:solidFill>
                <a:latin typeface="Meiryo UI" panose="020B0604030504040204" pitchFamily="50" charset="-128"/>
                <a:ea typeface="Meiryo UI" panose="020B0604030504040204" pitchFamily="50" charset="-128"/>
              </a:rPr>
              <a:t>今回のテーマ</a:t>
            </a:r>
          </a:p>
        </p:txBody>
      </p:sp>
      <p:sp>
        <p:nvSpPr>
          <p:cNvPr id="2" name="正方形/長方形 1">
            <a:extLst>
              <a:ext uri="{FF2B5EF4-FFF2-40B4-BE49-F238E27FC236}">
                <a16:creationId xmlns:a16="http://schemas.microsoft.com/office/drawing/2014/main" id="{3D3DD273-4D61-4623-A0EC-0CCD936CCF65}"/>
              </a:ext>
            </a:extLst>
          </p:cNvPr>
          <p:cNvSpPr/>
          <p:nvPr/>
        </p:nvSpPr>
        <p:spPr>
          <a:xfrm>
            <a:off x="3284370" y="1827255"/>
            <a:ext cx="1885453" cy="369332"/>
          </a:xfrm>
          <a:prstGeom prst="rect">
            <a:avLst/>
          </a:prstGeom>
        </p:spPr>
        <p:txBody>
          <a:bodyPr wrap="none">
            <a:spAutoFit/>
          </a:bodyPr>
          <a:lstStyle/>
          <a:p>
            <a:pPr algn="ctr"/>
            <a:r>
              <a:rPr lang="en-US" altLang="ja-JP" b="1" dirty="0">
                <a:latin typeface="Meiryo UI" panose="020B0604030504040204" pitchFamily="50" charset="-128"/>
                <a:ea typeface="Meiryo UI" panose="020B0604030504040204" pitchFamily="50" charset="-128"/>
              </a:rPr>
              <a:t>※2022</a:t>
            </a:r>
            <a:r>
              <a:rPr lang="ja-JP" altLang="en-US" b="1" dirty="0">
                <a:latin typeface="Meiryo UI" panose="020B0604030504040204" pitchFamily="50" charset="-128"/>
                <a:ea typeface="Meiryo UI" panose="020B0604030504040204" pitchFamily="50" charset="-128"/>
              </a:rPr>
              <a:t>年</a:t>
            </a:r>
            <a:r>
              <a:rPr lang="en-US" altLang="ja-JP" b="1" dirty="0">
                <a:latin typeface="Meiryo UI" panose="020B0604030504040204" pitchFamily="50" charset="-128"/>
                <a:ea typeface="Meiryo UI" panose="020B0604030504040204" pitchFamily="50" charset="-128"/>
              </a:rPr>
              <a:t>1</a:t>
            </a:r>
            <a:r>
              <a:rPr lang="ja-JP" altLang="en-US" b="1" dirty="0">
                <a:latin typeface="Meiryo UI" panose="020B0604030504040204" pitchFamily="50" charset="-128"/>
                <a:ea typeface="Meiryo UI" panose="020B0604030504040204" pitchFamily="50" charset="-128"/>
              </a:rPr>
              <a:t>月度</a:t>
            </a:r>
          </a:p>
        </p:txBody>
      </p:sp>
      <p:pic>
        <p:nvPicPr>
          <p:cNvPr id="9" name="図 8" descr="自転車 が含まれている画像&#10;&#10;自動的に生成された説明">
            <a:extLst>
              <a:ext uri="{FF2B5EF4-FFF2-40B4-BE49-F238E27FC236}">
                <a16:creationId xmlns:a16="http://schemas.microsoft.com/office/drawing/2014/main" id="{2553366F-8B85-45A0-B96D-3DF0492AECD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4804" t="7974" r="14020" b="6420"/>
          <a:stretch/>
        </p:blipFill>
        <p:spPr>
          <a:xfrm>
            <a:off x="8748313" y="2920753"/>
            <a:ext cx="3443687" cy="34969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71949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24865324-B6E9-4189-92BC-9BC736219913}"/>
              </a:ext>
            </a:extLst>
          </p:cNvPr>
          <p:cNvSpPr/>
          <p:nvPr/>
        </p:nvSpPr>
        <p:spPr>
          <a:xfrm>
            <a:off x="389822" y="264485"/>
            <a:ext cx="11412356" cy="2585323"/>
          </a:xfrm>
          <a:prstGeom prst="rect">
            <a:avLst/>
          </a:prstGeom>
        </p:spPr>
        <p:txBody>
          <a:bodyPr wrap="square">
            <a:spAutoFit/>
          </a:bodyPr>
          <a:lstStyle/>
          <a:p>
            <a:pPr algn="just">
              <a:spcAft>
                <a:spcPts val="0"/>
              </a:spcAft>
            </a:pPr>
            <a:r>
              <a:rPr lang="ja-JP" altLang="en-US" sz="6600" b="1" dirty="0">
                <a:latin typeface="Meiryo UI" panose="020B0604030504040204" pitchFamily="50" charset="-128"/>
                <a:ea typeface="Meiryo UI" panose="020B0604030504040204" pitchFamily="50" charset="-128"/>
                <a:cs typeface="ＭＳ Ｐゴシック" panose="020B0600070205080204" pitchFamily="50" charset="-128"/>
              </a:rPr>
              <a:t>こんなことに困ってませんか？</a:t>
            </a:r>
            <a:endParaRPr lang="en-US" altLang="ja-JP" sz="66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endParaRPr lang="en-US" altLang="ja-JP" sz="24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たまひよには各社の担当様の「気になる・役立つ情報や事例」がたくさんあります。</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お気軽にお声かけください。</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pic>
        <p:nvPicPr>
          <p:cNvPr id="3" name="図 2">
            <a:extLst>
              <a:ext uri="{FF2B5EF4-FFF2-40B4-BE49-F238E27FC236}">
                <a16:creationId xmlns:a16="http://schemas.microsoft.com/office/drawing/2014/main" id="{F6DD44F4-2554-40C3-AD50-80FB649181F4}"/>
              </a:ext>
            </a:extLst>
          </p:cNvPr>
          <p:cNvPicPr>
            <a:picLocks noChangeAspect="1"/>
          </p:cNvPicPr>
          <p:nvPr/>
        </p:nvPicPr>
        <p:blipFill>
          <a:blip r:embed="rId2"/>
          <a:stretch>
            <a:fillRect/>
          </a:stretch>
        </p:blipFill>
        <p:spPr>
          <a:xfrm>
            <a:off x="0" y="1499515"/>
            <a:ext cx="1308389" cy="1110148"/>
          </a:xfrm>
          <a:prstGeom prst="rect">
            <a:avLst/>
          </a:prstGeom>
        </p:spPr>
      </p:pic>
      <p:sp>
        <p:nvSpPr>
          <p:cNvPr id="5" name="正方形/長方形 4">
            <a:extLst>
              <a:ext uri="{FF2B5EF4-FFF2-40B4-BE49-F238E27FC236}">
                <a16:creationId xmlns:a16="http://schemas.microsoft.com/office/drawing/2014/main" id="{AF5A1187-8DD5-4E4C-8FD9-C917A3A943B3}"/>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870AC710-F817-49BB-91FB-6478D0696203}"/>
              </a:ext>
            </a:extLst>
          </p:cNvPr>
          <p:cNvSpPr/>
          <p:nvPr/>
        </p:nvSpPr>
        <p:spPr>
          <a:xfrm>
            <a:off x="1154545" y="2559253"/>
            <a:ext cx="11175999" cy="3970318"/>
          </a:xfrm>
          <a:prstGeom prst="rect">
            <a:avLst/>
          </a:prstGeom>
        </p:spPr>
        <p:txBody>
          <a:bodyPr wrap="square">
            <a:spAutoFit/>
          </a:bodyPr>
          <a:lstStyle/>
          <a:p>
            <a:pPr algn="just">
              <a:spcAft>
                <a:spcPts val="0"/>
              </a:spcAft>
            </a:pP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rPr>
              <a:t>20</a:t>
            </a: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rPr>
              <a:t>30</a:t>
            </a: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代の子育てママのインサイトや行動が知りたい </a:t>
            </a:r>
          </a:p>
          <a:p>
            <a:pPr algn="just"/>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・マーケティングの見直しを模索している</a:t>
            </a:r>
            <a:endPar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・この業種や製品サービスについて知りたい</a:t>
            </a:r>
            <a:endPar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・他社の事例が知りたい </a:t>
            </a:r>
          </a:p>
          <a:p>
            <a:pPr algn="just">
              <a:spcAft>
                <a:spcPts val="0"/>
              </a:spcAft>
            </a:pP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・新規顧客獲得・ファン化で困っている</a:t>
            </a:r>
            <a:endPar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・次年度の施策に困っている　 例：春の新生活や夏施策どうしよう？</a:t>
            </a:r>
            <a:endPar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・消費者調査は毎年しているが切り口がほとんど変わってない、大丈夫かな？</a:t>
            </a:r>
            <a:endPar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・顧客の若返り施策をしたい 　例：</a:t>
            </a:r>
            <a:r>
              <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rPr>
              <a:t>50</a:t>
            </a: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代以上は強いけど若年層が弱い</a:t>
            </a:r>
          </a:p>
          <a:p>
            <a:pPr algn="just">
              <a:spcAft>
                <a:spcPts val="0"/>
              </a:spcAft>
            </a:pP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・すぐにでも子育てママ層にテストマーケがしたい </a:t>
            </a:r>
            <a:endPar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1258655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24865324-B6E9-4189-92BC-9BC736219913}"/>
              </a:ext>
            </a:extLst>
          </p:cNvPr>
          <p:cNvSpPr/>
          <p:nvPr/>
        </p:nvSpPr>
        <p:spPr>
          <a:xfrm>
            <a:off x="389822" y="264485"/>
            <a:ext cx="11802178" cy="1846659"/>
          </a:xfrm>
          <a:prstGeom prst="rect">
            <a:avLst/>
          </a:prstGeom>
        </p:spPr>
        <p:txBody>
          <a:bodyPr wrap="square">
            <a:spAutoFit/>
          </a:bodyPr>
          <a:lstStyle/>
          <a:p>
            <a:pPr algn="just">
              <a:spcAft>
                <a:spcPts val="0"/>
              </a:spcAft>
            </a:pPr>
            <a:r>
              <a:rPr lang="ja-JP" altLang="en-US" sz="6600" b="1" dirty="0">
                <a:latin typeface="Meiryo UI" panose="020B0604030504040204" pitchFamily="50" charset="-128"/>
                <a:ea typeface="Meiryo UI" panose="020B0604030504040204" pitchFamily="50" charset="-128"/>
                <a:cs typeface="ＭＳ Ｐゴシック" panose="020B0600070205080204" pitchFamily="50" charset="-128"/>
              </a:rPr>
              <a:t>こんな事例がたくさんあります！</a:t>
            </a:r>
            <a:endParaRPr lang="en-US" altLang="ja-JP" sz="66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p>
        </p:txBody>
      </p:sp>
      <p:pic>
        <p:nvPicPr>
          <p:cNvPr id="3" name="図 2">
            <a:extLst>
              <a:ext uri="{FF2B5EF4-FFF2-40B4-BE49-F238E27FC236}">
                <a16:creationId xmlns:a16="http://schemas.microsoft.com/office/drawing/2014/main" id="{F6DD44F4-2554-40C3-AD50-80FB649181F4}"/>
              </a:ext>
            </a:extLst>
          </p:cNvPr>
          <p:cNvPicPr>
            <a:picLocks noChangeAspect="1"/>
          </p:cNvPicPr>
          <p:nvPr/>
        </p:nvPicPr>
        <p:blipFill>
          <a:blip r:embed="rId2"/>
          <a:stretch>
            <a:fillRect/>
          </a:stretch>
        </p:blipFill>
        <p:spPr>
          <a:xfrm>
            <a:off x="7104002" y="1374800"/>
            <a:ext cx="1308389" cy="1110148"/>
          </a:xfrm>
          <a:prstGeom prst="rect">
            <a:avLst/>
          </a:prstGeom>
        </p:spPr>
      </p:pic>
      <p:sp>
        <p:nvSpPr>
          <p:cNvPr id="5" name="正方形/長方形 4">
            <a:extLst>
              <a:ext uri="{FF2B5EF4-FFF2-40B4-BE49-F238E27FC236}">
                <a16:creationId xmlns:a16="http://schemas.microsoft.com/office/drawing/2014/main" id="{AF5A1187-8DD5-4E4C-8FD9-C917A3A943B3}"/>
              </a:ext>
            </a:extLst>
          </p:cNvPr>
          <p:cNvSpPr/>
          <p:nvPr/>
        </p:nvSpPr>
        <p:spPr>
          <a:xfrm>
            <a:off x="0" y="6554949"/>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94936A37-B233-409B-A70A-CF0B1B4B31B1}"/>
              </a:ext>
            </a:extLst>
          </p:cNvPr>
          <p:cNvSpPr/>
          <p:nvPr/>
        </p:nvSpPr>
        <p:spPr>
          <a:xfrm>
            <a:off x="7279657" y="2399965"/>
            <a:ext cx="5230733" cy="4154984"/>
          </a:xfrm>
          <a:prstGeom prst="rect">
            <a:avLst/>
          </a:prstGeom>
        </p:spPr>
        <p:txBody>
          <a:bodyPr wrap="square">
            <a:spAutoFit/>
          </a:bodyPr>
          <a:lstStyle/>
          <a:p>
            <a:r>
              <a:rPr lang="ja-JP" altLang="en-US" sz="2400" b="1" dirty="0">
                <a:solidFill>
                  <a:schemeClr val="accent6"/>
                </a:solidFill>
                <a:latin typeface="Meiryo UI" panose="020B0604030504040204" pitchFamily="50" charset="-128"/>
                <a:ea typeface="Meiryo UI" panose="020B0604030504040204" pitchFamily="50" charset="-128"/>
              </a:rPr>
              <a:t>子育て層へのデジタル施策は</a:t>
            </a:r>
            <a:endParaRPr lang="en-US" altLang="ja-JP" sz="2400" b="1" dirty="0">
              <a:solidFill>
                <a:schemeClr val="accent6"/>
              </a:solidFill>
              <a:latin typeface="Meiryo UI" panose="020B0604030504040204" pitchFamily="50" charset="-128"/>
              <a:ea typeface="Meiryo UI" panose="020B060403050404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rPr>
              <a:t>（</a:t>
            </a:r>
            <a:r>
              <a:rPr lang="en-US" altLang="ja-JP" sz="2400" b="1" dirty="0">
                <a:solidFill>
                  <a:schemeClr val="accent6"/>
                </a:solidFill>
                <a:latin typeface="Meiryo UI" panose="020B0604030504040204" pitchFamily="50" charset="-128"/>
                <a:ea typeface="Meiryo UI" panose="020B0604030504040204" pitchFamily="50" charset="-128"/>
              </a:rPr>
              <a:t>WEB</a:t>
            </a:r>
            <a:r>
              <a:rPr lang="ja-JP" altLang="en-US" sz="2400" b="1" dirty="0">
                <a:solidFill>
                  <a:schemeClr val="accent6"/>
                </a:solidFill>
                <a:latin typeface="Meiryo UI" panose="020B0604030504040204" pitchFamily="50" charset="-128"/>
                <a:ea typeface="Meiryo UI" panose="020B0604030504040204" pitchFamily="50" charset="-128"/>
              </a:rPr>
              <a:t>や</a:t>
            </a:r>
            <a:r>
              <a:rPr lang="en-US" altLang="ja-JP" sz="2400" b="1" dirty="0">
                <a:solidFill>
                  <a:schemeClr val="accent6"/>
                </a:solidFill>
                <a:latin typeface="Meiryo UI" panose="020B0604030504040204" pitchFamily="50" charset="-128"/>
                <a:ea typeface="Meiryo UI" panose="020B0604030504040204" pitchFamily="50" charset="-128"/>
              </a:rPr>
              <a:t>SNS</a:t>
            </a:r>
            <a:r>
              <a:rPr lang="ja-JP" altLang="en-US" sz="2400" b="1" dirty="0">
                <a:solidFill>
                  <a:schemeClr val="accent6"/>
                </a:solidFill>
                <a:latin typeface="Meiryo UI" panose="020B0604030504040204" pitchFamily="50" charset="-128"/>
                <a:ea typeface="Meiryo UI" panose="020B0604030504040204" pitchFamily="50" charset="-128"/>
              </a:rPr>
              <a:t>での訴求）</a:t>
            </a:r>
            <a:endParaRPr lang="en-US" altLang="ja-JP" sz="2400" b="1" dirty="0">
              <a:solidFill>
                <a:schemeClr val="accent6"/>
              </a:solidFill>
              <a:latin typeface="Meiryo UI" panose="020B0604030504040204" pitchFamily="50" charset="-128"/>
              <a:ea typeface="Meiryo UI" panose="020B060403050404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rPr>
              <a:t>やっているけどベストなのか？</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とお悩みの方に</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rPr>
              <a:t>大手外資・日用品の</a:t>
            </a:r>
            <a:r>
              <a:rPr lang="en-US" altLang="ja-JP" sz="2400" b="1" dirty="0">
                <a:solidFill>
                  <a:schemeClr val="accent6"/>
                </a:solidFill>
                <a:latin typeface="Meiryo UI" panose="020B0604030504040204" pitchFamily="50" charset="-128"/>
                <a:ea typeface="Meiryo UI" panose="020B0604030504040204" pitchFamily="50" charset="-128"/>
              </a:rPr>
              <a:t>P</a:t>
            </a:r>
            <a:r>
              <a:rPr lang="ja-JP" altLang="en-US" sz="2400" b="1" dirty="0">
                <a:solidFill>
                  <a:schemeClr val="accent6"/>
                </a:solidFill>
                <a:latin typeface="Meiryo UI" panose="020B0604030504040204" pitchFamily="50" charset="-128"/>
                <a:ea typeface="Meiryo UI" panose="020B0604030504040204" pitchFamily="50" charset="-128"/>
              </a:rPr>
              <a:t>社マーケター</a:t>
            </a:r>
            <a:endParaRPr lang="en-US" altLang="ja-JP" sz="2400" b="1" dirty="0">
              <a:solidFill>
                <a:schemeClr val="accent6"/>
              </a:solidFill>
              <a:latin typeface="Meiryo UI" panose="020B0604030504040204" pitchFamily="50" charset="-128"/>
              <a:ea typeface="Meiryo UI" panose="020B060403050404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rPr>
              <a:t>の効果的な施策など事例あります！</a:t>
            </a:r>
            <a:endParaRPr lang="en-US" altLang="ja-JP" sz="2400" b="1" dirty="0">
              <a:solidFill>
                <a:schemeClr val="accent6"/>
              </a:solidFill>
              <a:latin typeface="Meiryo UI" panose="020B0604030504040204" pitchFamily="50" charset="-128"/>
              <a:ea typeface="Meiryo UI" panose="020B0604030504040204" pitchFamily="50" charset="-128"/>
            </a:endParaRPr>
          </a:p>
          <a:p>
            <a:endParaRPr lang="en-US" altLang="ja-JP" sz="2400" b="1" dirty="0">
              <a:solidFill>
                <a:schemeClr val="accent6"/>
              </a:solidFill>
              <a:latin typeface="Meiryo UI" panose="020B0604030504040204" pitchFamily="50" charset="-128"/>
              <a:ea typeface="Meiryo UI" panose="020B060403050404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rPr>
              <a:t>お伝えできる内容に限界があります。</a:t>
            </a:r>
            <a:endParaRPr lang="en-US" altLang="ja-JP" sz="2400" b="1" dirty="0">
              <a:solidFill>
                <a:schemeClr val="accent6"/>
              </a:solidFill>
              <a:latin typeface="Meiryo UI" panose="020B0604030504040204" pitchFamily="50" charset="-128"/>
              <a:ea typeface="Meiryo UI" panose="020B060403050404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rPr>
              <a:t>お気軽にお声かけください！</a:t>
            </a:r>
            <a:endParaRPr lang="ja-JP" altLang="en-US" sz="2400" dirty="0"/>
          </a:p>
          <a:p>
            <a:endParaRPr lang="en-US" altLang="ja-JP" sz="2400" b="1" dirty="0">
              <a:solidFill>
                <a:schemeClr val="accent6"/>
              </a:solidFill>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99315A90-1AE7-4C1F-95C4-59BA2B19C58E}"/>
              </a:ext>
            </a:extLst>
          </p:cNvPr>
          <p:cNvPicPr>
            <a:picLocks noChangeAspect="1"/>
          </p:cNvPicPr>
          <p:nvPr/>
        </p:nvPicPr>
        <p:blipFill>
          <a:blip r:embed="rId3">
            <a:duotone>
              <a:schemeClr val="accent6">
                <a:shade val="45000"/>
                <a:satMod val="135000"/>
              </a:schemeClr>
              <a:prstClr val="white"/>
            </a:duotone>
          </a:blip>
          <a:stretch>
            <a:fillRect/>
          </a:stretch>
        </p:blipFill>
        <p:spPr>
          <a:xfrm>
            <a:off x="534307" y="2108381"/>
            <a:ext cx="6600865" cy="37129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1109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EF80F047-34A6-4522-86AA-6237A783CA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90696" y="2511031"/>
            <a:ext cx="3297310" cy="1854737"/>
          </a:xfrm>
          <a:prstGeom prst="rect">
            <a:avLst/>
          </a:prstGeom>
          <a:ln>
            <a:noFill/>
          </a:ln>
          <a:effectLst>
            <a:outerShdw blurRad="292100" dist="139700" dir="2700000" algn="tl" rotWithShape="0">
              <a:srgbClr val="333333">
                <a:alpha val="65000"/>
              </a:srgbClr>
            </a:outerShdw>
          </a:effectLst>
        </p:spPr>
      </p:pic>
      <p:sp>
        <p:nvSpPr>
          <p:cNvPr id="4" name="正方形/長方形 3">
            <a:extLst>
              <a:ext uri="{FF2B5EF4-FFF2-40B4-BE49-F238E27FC236}">
                <a16:creationId xmlns:a16="http://schemas.microsoft.com/office/drawing/2014/main" id="{24865324-B6E9-4189-92BC-9BC736219913}"/>
              </a:ext>
            </a:extLst>
          </p:cNvPr>
          <p:cNvSpPr/>
          <p:nvPr/>
        </p:nvSpPr>
        <p:spPr>
          <a:xfrm>
            <a:off x="389822" y="264485"/>
            <a:ext cx="11802178" cy="2585323"/>
          </a:xfrm>
          <a:prstGeom prst="rect">
            <a:avLst/>
          </a:prstGeom>
        </p:spPr>
        <p:txBody>
          <a:bodyPr wrap="square">
            <a:spAutoFit/>
          </a:bodyPr>
          <a:lstStyle/>
          <a:p>
            <a:pPr algn="just">
              <a:spcAft>
                <a:spcPts val="0"/>
              </a:spcAft>
            </a:pPr>
            <a:r>
              <a:rPr lang="ja-JP" altLang="en-US" sz="6600" b="1" dirty="0">
                <a:latin typeface="Meiryo UI" panose="020B0604030504040204" pitchFamily="50" charset="-128"/>
                <a:ea typeface="Meiryo UI" panose="020B0604030504040204" pitchFamily="50" charset="-128"/>
                <a:cs typeface="ＭＳ Ｐゴシック" panose="020B0600070205080204" pitchFamily="50" charset="-128"/>
              </a:rPr>
              <a:t>こんな調査もたくさんあります！</a:t>
            </a:r>
            <a:endParaRPr lang="en-US" altLang="ja-JP" sz="66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2400" b="1" dirty="0">
                <a:solidFill>
                  <a:schemeClr val="accent6"/>
                </a:solidFill>
                <a:latin typeface="Meiryo UI" panose="020B0604030504040204" pitchFamily="50" charset="-128"/>
                <a:ea typeface="Meiryo UI" panose="020B0604030504040204" pitchFamily="50" charset="-128"/>
              </a:rPr>
              <a:t>住宅・家電・自動車・金融保険・日用品・食品・飲料・スキンケアなどに関係する</a:t>
            </a:r>
            <a:endParaRPr lang="en-US" altLang="ja-JP" sz="2400" b="1" dirty="0">
              <a:solidFill>
                <a:schemeClr val="accent6"/>
              </a:solidFill>
              <a:latin typeface="Meiryo UI" panose="020B0604030504040204" pitchFamily="50" charset="-128"/>
              <a:ea typeface="Meiryo UI" panose="020B0604030504040204" pitchFamily="50" charset="-128"/>
            </a:endParaRPr>
          </a:p>
          <a:p>
            <a:r>
              <a:rPr lang="en-US" altLang="ja-JP" sz="2400" b="1" dirty="0">
                <a:solidFill>
                  <a:schemeClr val="accent6"/>
                </a:solidFill>
                <a:latin typeface="Meiryo UI" panose="020B0604030504040204" pitchFamily="50" charset="-128"/>
                <a:ea typeface="Meiryo UI" panose="020B0604030504040204" pitchFamily="50" charset="-128"/>
              </a:rPr>
              <a:t>	</a:t>
            </a:r>
            <a:r>
              <a:rPr lang="ja-JP" altLang="en-US" sz="2400" b="1" dirty="0">
                <a:solidFill>
                  <a:schemeClr val="accent6"/>
                </a:solidFill>
                <a:latin typeface="Meiryo UI" panose="020B0604030504040204" pitchFamily="50" charset="-128"/>
                <a:ea typeface="Meiryo UI" panose="020B0604030504040204" pitchFamily="50" charset="-128"/>
              </a:rPr>
              <a:t>担当者さま必見です！お気軽にお声かけください。</a:t>
            </a:r>
            <a:endParaRPr lang="en-US" altLang="ja-JP" sz="2400" b="1" dirty="0">
              <a:solidFill>
                <a:schemeClr val="accent6"/>
              </a:solidFill>
              <a:latin typeface="Meiryo UI" panose="020B0604030504040204" pitchFamily="50" charset="-128"/>
              <a:ea typeface="Meiryo UI" panose="020B0604030504040204" pitchFamily="50" charset="-128"/>
            </a:endParaRPr>
          </a:p>
          <a:p>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p>
        </p:txBody>
      </p:sp>
      <p:pic>
        <p:nvPicPr>
          <p:cNvPr id="3" name="図 2">
            <a:extLst>
              <a:ext uri="{FF2B5EF4-FFF2-40B4-BE49-F238E27FC236}">
                <a16:creationId xmlns:a16="http://schemas.microsoft.com/office/drawing/2014/main" id="{F6DD44F4-2554-40C3-AD50-80FB649181F4}"/>
              </a:ext>
            </a:extLst>
          </p:cNvPr>
          <p:cNvPicPr>
            <a:picLocks noChangeAspect="1"/>
          </p:cNvPicPr>
          <p:nvPr/>
        </p:nvPicPr>
        <p:blipFill>
          <a:blip r:embed="rId3"/>
          <a:stretch>
            <a:fillRect/>
          </a:stretch>
        </p:blipFill>
        <p:spPr>
          <a:xfrm>
            <a:off x="0" y="1499515"/>
            <a:ext cx="1308389" cy="1110148"/>
          </a:xfrm>
          <a:prstGeom prst="rect">
            <a:avLst/>
          </a:prstGeom>
        </p:spPr>
      </p:pic>
      <p:sp>
        <p:nvSpPr>
          <p:cNvPr id="5" name="正方形/長方形 4">
            <a:extLst>
              <a:ext uri="{FF2B5EF4-FFF2-40B4-BE49-F238E27FC236}">
                <a16:creationId xmlns:a16="http://schemas.microsoft.com/office/drawing/2014/main" id="{AF5A1187-8DD5-4E4C-8FD9-C917A3A943B3}"/>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781D4DD5-288A-4956-921B-2A04E85B4F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7230" y="2501714"/>
            <a:ext cx="3297310" cy="1854737"/>
          </a:xfrm>
          <a:prstGeom prst="rect">
            <a:avLst/>
          </a:prstGeom>
          <a:ln>
            <a:noFill/>
          </a:ln>
          <a:effectLst>
            <a:outerShdw blurRad="292100" dist="139700" dir="2700000" algn="tl" rotWithShape="0">
              <a:srgbClr val="333333">
                <a:alpha val="65000"/>
              </a:srgbClr>
            </a:outerShdw>
          </a:effectLst>
        </p:spPr>
      </p:pic>
      <p:pic>
        <p:nvPicPr>
          <p:cNvPr id="10" name="図 9">
            <a:extLst>
              <a:ext uri="{FF2B5EF4-FFF2-40B4-BE49-F238E27FC236}">
                <a16:creationId xmlns:a16="http://schemas.microsoft.com/office/drawing/2014/main" id="{F38BEDF7-80A3-47D0-99D4-B64D523108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7229" y="4476790"/>
            <a:ext cx="3297310" cy="1854737"/>
          </a:xfrm>
          <a:prstGeom prst="rect">
            <a:avLst/>
          </a:prstGeom>
          <a:ln>
            <a:noFill/>
          </a:ln>
          <a:effectLst>
            <a:outerShdw blurRad="292100" dist="139700" dir="2700000" algn="tl" rotWithShape="0">
              <a:srgbClr val="333333">
                <a:alpha val="65000"/>
              </a:srgbClr>
            </a:outerShdw>
          </a:effectLst>
        </p:spPr>
      </p:pic>
      <p:pic>
        <p:nvPicPr>
          <p:cNvPr id="13" name="図 12">
            <a:extLst>
              <a:ext uri="{FF2B5EF4-FFF2-40B4-BE49-F238E27FC236}">
                <a16:creationId xmlns:a16="http://schemas.microsoft.com/office/drawing/2014/main" id="{A7E04B58-5DCB-4CC5-8070-2E75AB3DF170}"/>
              </a:ext>
            </a:extLst>
          </p:cNvPr>
          <p:cNvPicPr>
            <a:picLocks noChangeAspect="1"/>
          </p:cNvPicPr>
          <p:nvPr/>
        </p:nvPicPr>
        <p:blipFill>
          <a:blip r:embed="rId6"/>
          <a:stretch>
            <a:fillRect/>
          </a:stretch>
        </p:blipFill>
        <p:spPr>
          <a:xfrm>
            <a:off x="4885343" y="4473779"/>
            <a:ext cx="3302663" cy="1857748"/>
          </a:xfrm>
          <a:prstGeom prst="rect">
            <a:avLst/>
          </a:prstGeom>
          <a:ln>
            <a:noFill/>
          </a:ln>
          <a:effectLst>
            <a:outerShdw blurRad="292100" dist="139700" dir="2700000" algn="tl" rotWithShape="0">
              <a:srgbClr val="333333">
                <a:alpha val="65000"/>
              </a:srgbClr>
            </a:outerShdw>
          </a:effectLst>
        </p:spPr>
      </p:pic>
      <p:pic>
        <p:nvPicPr>
          <p:cNvPr id="14" name="図 13">
            <a:extLst>
              <a:ext uri="{FF2B5EF4-FFF2-40B4-BE49-F238E27FC236}">
                <a16:creationId xmlns:a16="http://schemas.microsoft.com/office/drawing/2014/main" id="{2D08D772-5B93-4580-BA1A-6E8064BC574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99515" y="4473779"/>
            <a:ext cx="3302663" cy="1857748"/>
          </a:xfrm>
          <a:prstGeom prst="rect">
            <a:avLst/>
          </a:prstGeom>
          <a:ln>
            <a:noFill/>
          </a:ln>
          <a:effectLst>
            <a:outerShdw blurRad="292100" dist="139700" dir="2700000" algn="tl" rotWithShape="0">
              <a:srgbClr val="333333">
                <a:alpha val="65000"/>
              </a:srgbClr>
            </a:outerShdw>
          </a:effectLst>
        </p:spPr>
      </p:pic>
      <p:pic>
        <p:nvPicPr>
          <p:cNvPr id="12" name="図 11">
            <a:extLst>
              <a:ext uri="{FF2B5EF4-FFF2-40B4-BE49-F238E27FC236}">
                <a16:creationId xmlns:a16="http://schemas.microsoft.com/office/drawing/2014/main" id="{C7C85A9F-E474-4740-943A-72B373B73B0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499515" y="2490037"/>
            <a:ext cx="3302663" cy="18577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0824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364282F-5B4F-4613-A0C3-C9C76C62DB72}"/>
              </a:ext>
            </a:extLst>
          </p:cNvPr>
          <p:cNvSpPr/>
          <p:nvPr/>
        </p:nvSpPr>
        <p:spPr>
          <a:xfrm>
            <a:off x="1062181" y="2305615"/>
            <a:ext cx="10086110" cy="2862322"/>
          </a:xfrm>
          <a:prstGeom prst="rect">
            <a:avLst/>
          </a:prstGeom>
          <a:solidFill>
            <a:schemeClr val="accent2">
              <a:lumMod val="20000"/>
              <a:lumOff val="80000"/>
            </a:schemeClr>
          </a:solidFill>
        </p:spPr>
        <p:txBody>
          <a:bodyPr wrap="square">
            <a:spAutoFit/>
          </a:bodyPr>
          <a:lstStyle/>
          <a:p>
            <a:r>
              <a:rPr lang="ja-JP"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株式会社ベネッセコーポレーション　</a:t>
            </a:r>
            <a:endParaRPr lang="ja-JP" altLang="ja-JP" sz="2800" kern="100" dirty="0">
              <a:latin typeface="游ゴシック" panose="020B0400000000000000" pitchFamily="50" charset="-128"/>
              <a:cs typeface="Times New Roman" panose="02020603050405020304" pitchFamily="18" charset="0"/>
            </a:endParaRPr>
          </a:p>
          <a:p>
            <a:r>
              <a:rPr lang="ja-JP"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たまひよメディア事業部　ビジネスプロデュース課</a:t>
            </a:r>
            <a:endParaRPr lang="ja-JP" altLang="ja-JP" sz="2800" kern="100" dirty="0">
              <a:latin typeface="游ゴシック" panose="020B0400000000000000" pitchFamily="50" charset="-128"/>
              <a:cs typeface="Times New Roman" panose="02020603050405020304" pitchFamily="18" charset="0"/>
            </a:endParaRPr>
          </a:p>
          <a:p>
            <a:pPr algn="just"/>
            <a:r>
              <a:rPr lang="ja-JP" altLang="en-US"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担当者：</a:t>
            </a:r>
            <a:r>
              <a:rPr lang="ja-JP"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樽見（たるみ</a:t>
            </a:r>
            <a:r>
              <a:rPr lang="ja-JP" altLang="en-US"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）・大西・麻生（麻生）</a:t>
            </a:r>
            <a:r>
              <a:rPr lang="ja-JP"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　　　　　　　</a:t>
            </a:r>
            <a:endParaRPr lang="ja-JP" altLang="ja-JP" sz="2800" kern="100" dirty="0">
              <a:latin typeface="游ゴシック" panose="020B0400000000000000" pitchFamily="50" charset="-128"/>
              <a:cs typeface="Times New Roman" panose="02020603050405020304" pitchFamily="18" charset="0"/>
            </a:endParaRPr>
          </a:p>
          <a:p>
            <a:pPr algn="just"/>
            <a:endParaRPr lang="en-US"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endParaRPr>
          </a:p>
          <a:p>
            <a:pPr algn="just"/>
            <a:r>
              <a:rPr lang="ja-JP"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直通電話：</a:t>
            </a:r>
            <a:r>
              <a:rPr lang="en-US"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080-6760-4554 </a:t>
            </a:r>
            <a:r>
              <a:rPr lang="ja-JP"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　</a:t>
            </a:r>
            <a:endParaRPr lang="en-US"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endParaRPr>
          </a:p>
          <a:p>
            <a:pPr algn="just"/>
            <a:r>
              <a:rPr lang="en-US" altLang="ja-JP" sz="2400" b="1" kern="100" dirty="0">
                <a:solidFill>
                  <a:srgbClr val="000000"/>
                </a:solidFill>
                <a:latin typeface="Meiryo UI" panose="020B0604030504040204" pitchFamily="50" charset="-128"/>
                <a:cs typeface="Times New Roman" panose="02020603050405020304" pitchFamily="18" charset="0"/>
              </a:rPr>
              <a:t>e-mail</a:t>
            </a:r>
            <a:r>
              <a:rPr lang="ja-JP"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a:t>
            </a:r>
            <a:r>
              <a:rPr lang="en-US" altLang="ja-JP" sz="2400" b="1" u="sng" kern="100" dirty="0">
                <a:solidFill>
                  <a:srgbClr val="0000FF"/>
                </a:solidFill>
                <a:latin typeface="游ゴシック" panose="020B0400000000000000" pitchFamily="50" charset="-128"/>
                <a:ea typeface="Meiryo UI" panose="020B0604030504040204" pitchFamily="50" charset="-128"/>
                <a:cs typeface="Times New Roman" panose="02020603050405020304" pitchFamily="18" charset="0"/>
                <a:hlinkClick r:id="rId2"/>
              </a:rPr>
              <a:t>yoshitaru@mail.benesse.co.jp</a:t>
            </a:r>
            <a:endParaRPr lang="ja-JP" altLang="ja-JP" sz="2800" kern="100" dirty="0">
              <a:latin typeface="游ゴシック" panose="020B0400000000000000" pitchFamily="50" charset="-128"/>
              <a:cs typeface="Times New Roman" panose="02020603050405020304" pitchFamily="18" charset="0"/>
            </a:endParaRPr>
          </a:p>
          <a:p>
            <a:pPr algn="just"/>
            <a:r>
              <a:rPr lang="ja-JP" altLang="ja-JP" b="1" kern="100" dirty="0">
                <a:effectLst/>
                <a:latin typeface="游ゴシック" panose="020B0400000000000000" pitchFamily="50" charset="-128"/>
                <a:ea typeface="Meiryo UI" panose="020B0604030504040204" pitchFamily="50" charset="-128"/>
                <a:cs typeface="Times New Roman" panose="02020603050405020304" pitchFamily="18" charset="0"/>
              </a:rPr>
              <a:t>〒</a:t>
            </a:r>
            <a:r>
              <a:rPr lang="en-US" altLang="ja-JP" b="1" kern="100" dirty="0">
                <a:effectLst/>
                <a:latin typeface="游ゴシック" panose="020B0400000000000000" pitchFamily="50" charset="-128"/>
                <a:ea typeface="Meiryo UI" panose="020B0604030504040204" pitchFamily="50" charset="-128"/>
                <a:cs typeface="Times New Roman" panose="02020603050405020304" pitchFamily="18" charset="0"/>
              </a:rPr>
              <a:t>163-0415</a:t>
            </a:r>
            <a:r>
              <a:rPr lang="ja-JP" altLang="ja-JP" b="1" kern="100" dirty="0">
                <a:effectLst/>
                <a:latin typeface="游ゴシック" panose="020B0400000000000000" pitchFamily="50" charset="-128"/>
                <a:ea typeface="Meiryo UI" panose="020B0604030504040204" pitchFamily="50" charset="-128"/>
                <a:cs typeface="Times New Roman" panose="02020603050405020304" pitchFamily="18" charset="0"/>
              </a:rPr>
              <a:t>　東京都新宿区西新宿</a:t>
            </a:r>
            <a:r>
              <a:rPr lang="en-US" altLang="ja-JP" b="1" kern="100" dirty="0">
                <a:effectLst/>
                <a:latin typeface="游ゴシック" panose="020B0400000000000000" pitchFamily="50" charset="-128"/>
                <a:ea typeface="Meiryo UI" panose="020B0604030504040204" pitchFamily="50" charset="-128"/>
                <a:cs typeface="Times New Roman" panose="02020603050405020304" pitchFamily="18" charset="0"/>
              </a:rPr>
              <a:t>2-1-1</a:t>
            </a:r>
            <a:r>
              <a:rPr lang="ja-JP" altLang="ja-JP" b="1" kern="100" dirty="0">
                <a:effectLst/>
                <a:latin typeface="游ゴシック" panose="020B0400000000000000" pitchFamily="50" charset="-128"/>
                <a:ea typeface="Meiryo UI" panose="020B0604030504040204" pitchFamily="50" charset="-128"/>
                <a:cs typeface="Times New Roman" panose="02020603050405020304" pitchFamily="18" charset="0"/>
              </a:rPr>
              <a:t>　新宿三井ビル</a:t>
            </a:r>
            <a:endParaRPr lang="ja-JP" altLang="ja-JP" kern="100" dirty="0">
              <a:latin typeface="游ゴシック" panose="020B0400000000000000" pitchFamily="50" charset="-128"/>
              <a:cs typeface="Times New Roman" panose="02020603050405020304" pitchFamily="18" charset="0"/>
            </a:endParaRPr>
          </a:p>
          <a:p>
            <a:r>
              <a:rPr lang="ja-JP" altLang="ja-JP" sz="16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★広告に関するお問合せ</a:t>
            </a:r>
            <a:r>
              <a:rPr lang="en-US" altLang="ja-JP" sz="16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a:t>
            </a:r>
            <a:r>
              <a:rPr lang="ja-JP" altLang="ja-JP" sz="12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　</a:t>
            </a:r>
            <a:r>
              <a:rPr lang="en-US" altLang="ja-JP" b="1" u="sng" kern="100" dirty="0">
                <a:solidFill>
                  <a:srgbClr val="0000FF"/>
                </a:solidFill>
                <a:latin typeface="游ゴシック" panose="020B0400000000000000" pitchFamily="50" charset="-128"/>
                <a:ea typeface="Meiryo UI" panose="020B0604030504040204" pitchFamily="50" charset="-128"/>
                <a:cs typeface="Times New Roman" panose="02020603050405020304" pitchFamily="18" charset="0"/>
                <a:hlinkClick r:id="rId3"/>
              </a:rPr>
              <a:t>http://www.benesse.co.jp/ad/</a:t>
            </a:r>
            <a:endParaRPr lang="ja-JP" altLang="ja-JP" sz="2800" kern="100" dirty="0">
              <a:latin typeface="游ゴシック" panose="020B0400000000000000" pitchFamily="50"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AF5A1187-8DD5-4E4C-8FD9-C917A3A943B3}"/>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34D760EE-7A8D-49E5-B88D-1A0711E6CC90}"/>
              </a:ext>
            </a:extLst>
          </p:cNvPr>
          <p:cNvSpPr/>
          <p:nvPr/>
        </p:nvSpPr>
        <p:spPr>
          <a:xfrm>
            <a:off x="389822" y="264485"/>
            <a:ext cx="11412356" cy="1107996"/>
          </a:xfrm>
          <a:prstGeom prst="rect">
            <a:avLst/>
          </a:prstGeom>
        </p:spPr>
        <p:txBody>
          <a:bodyPr wrap="square">
            <a:spAutoFit/>
          </a:bodyPr>
          <a:lstStyle/>
          <a:p>
            <a:pPr algn="just">
              <a:spcAft>
                <a:spcPts val="0"/>
              </a:spcAft>
            </a:pPr>
            <a:r>
              <a:rPr lang="ja-JP" altLang="en-US" sz="6600" b="1" dirty="0">
                <a:latin typeface="Meiryo UI" panose="020B0604030504040204" pitchFamily="50" charset="-128"/>
                <a:ea typeface="Meiryo UI" panose="020B0604030504040204" pitchFamily="50" charset="-128"/>
                <a:cs typeface="ＭＳ Ｐゴシック" panose="020B0600070205080204" pitchFamily="50" charset="-128"/>
              </a:rPr>
              <a:t>お気軽にお問合せください！</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2008262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抽象, 挿絵 が含まれている画像&#10;&#10;自動的に生成された説明">
            <a:extLst>
              <a:ext uri="{FF2B5EF4-FFF2-40B4-BE49-F238E27FC236}">
                <a16:creationId xmlns:a16="http://schemas.microsoft.com/office/drawing/2014/main" id="{E0125E99-BA7C-4A40-98DF-25A32824835E}"/>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2246049" y="5197352"/>
            <a:ext cx="2348455" cy="1660647"/>
          </a:xfrm>
          <a:prstGeom prst="rect">
            <a:avLst/>
          </a:prstGeom>
          <a:ln>
            <a:noFill/>
          </a:ln>
        </p:spPr>
      </p:pic>
      <p:sp>
        <p:nvSpPr>
          <p:cNvPr id="4" name="正方形/長方形 3">
            <a:extLst>
              <a:ext uri="{FF2B5EF4-FFF2-40B4-BE49-F238E27FC236}">
                <a16:creationId xmlns:a16="http://schemas.microsoft.com/office/drawing/2014/main" id="{6997F61D-41A2-4672-87FE-003A99A8C023}"/>
              </a:ext>
            </a:extLst>
          </p:cNvPr>
          <p:cNvSpPr/>
          <p:nvPr/>
        </p:nvSpPr>
        <p:spPr>
          <a:xfrm>
            <a:off x="4669654" y="2164513"/>
            <a:ext cx="7522345" cy="4247317"/>
          </a:xfrm>
          <a:prstGeom prst="rect">
            <a:avLst/>
          </a:prstGeom>
          <a:solidFill>
            <a:schemeClr val="accent2">
              <a:lumMod val="20000"/>
              <a:lumOff val="80000"/>
            </a:schemeClr>
          </a:solidFill>
        </p:spPr>
        <p:txBody>
          <a:bodyPr wrap="square">
            <a:spAutoFit/>
          </a:bodyPr>
          <a:lstStyle/>
          <a:p>
            <a:r>
              <a:rPr lang="ja-JP" altLang="en-US" b="1" dirty="0">
                <a:latin typeface="Meiryo UI" panose="020B0604030504040204" pitchFamily="50" charset="-128"/>
                <a:ea typeface="Meiryo UI" panose="020B0604030504040204" pitchFamily="50" charset="-128"/>
              </a:rPr>
              <a:t>例えば「子どもの歯磨き」では子どもが</a:t>
            </a:r>
            <a:r>
              <a:rPr lang="en-US" altLang="ja-JP" b="1" dirty="0">
                <a:latin typeface="Meiryo UI" panose="020B0604030504040204" pitchFamily="50" charset="-128"/>
                <a:ea typeface="Meiryo UI" panose="020B0604030504040204" pitchFamily="50" charset="-128"/>
              </a:rPr>
              <a:t>1</a:t>
            </a:r>
            <a:r>
              <a:rPr lang="ja-JP" altLang="en-US" b="1" dirty="0">
                <a:latin typeface="Meiryo UI" panose="020B0604030504040204" pitchFamily="50" charset="-128"/>
                <a:ea typeface="Meiryo UI" panose="020B0604030504040204" pitchFamily="50" charset="-128"/>
              </a:rPr>
              <a:t>才前後のママの課題感が圧倒的に高まります。生後</a:t>
            </a:r>
            <a:r>
              <a:rPr lang="en-US" altLang="ja-JP" b="1" dirty="0">
                <a:latin typeface="Meiryo UI" panose="020B0604030504040204" pitchFamily="50" charset="-128"/>
                <a:ea typeface="Meiryo UI" panose="020B0604030504040204" pitchFamily="50" charset="-128"/>
              </a:rPr>
              <a:t>5</a:t>
            </a:r>
            <a:r>
              <a:rPr lang="ja-JP" altLang="en-US" b="1" dirty="0">
                <a:latin typeface="Meiryo UI" panose="020B0604030504040204" pitchFamily="50" charset="-128"/>
                <a:ea typeface="Meiryo UI" panose="020B0604030504040204" pitchFamily="50" charset="-128"/>
              </a:rPr>
              <a:t>ヵ月前後から離乳食がはじまり、</a:t>
            </a:r>
            <a:r>
              <a:rPr lang="en-US" altLang="ja-JP" b="1" dirty="0">
                <a:latin typeface="Meiryo UI" panose="020B0604030504040204" pitchFamily="50" charset="-128"/>
                <a:ea typeface="Meiryo UI" panose="020B0604030504040204" pitchFamily="50" charset="-128"/>
              </a:rPr>
              <a:t>1</a:t>
            </a:r>
            <a:r>
              <a:rPr lang="ja-JP" altLang="en-US" b="1" dirty="0">
                <a:latin typeface="Meiryo UI" panose="020B0604030504040204" pitchFamily="50" charset="-128"/>
                <a:ea typeface="Meiryo UI" panose="020B0604030504040204" pitchFamily="50" charset="-128"/>
              </a:rPr>
              <a:t>歳前後でだんだんと固形物に近い食物を食べる機会が増えてきます。同時期に乳歯が生えてくるため、子どもの口内環境ケア・丈夫な歯に対するママやパパの意識が強まります。</a:t>
            </a:r>
          </a:p>
          <a:p>
            <a:r>
              <a:rPr lang="ja-JP" altLang="en-US" b="1" dirty="0">
                <a:latin typeface="Meiryo UI" panose="020B0604030504040204" pitchFamily="50" charset="-128"/>
                <a:ea typeface="Meiryo UI" panose="020B0604030504040204" pitchFamily="50" charset="-128"/>
              </a:rPr>
              <a:t>言いかえると、子どもの「歯みがき」をきっかけにママ自身や家族全員の「歯」を</a:t>
            </a:r>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意識する機会にもつながります。</a:t>
            </a:r>
            <a:endParaRPr lang="en-US" altLang="ja-JP" b="1" dirty="0">
              <a:latin typeface="Meiryo UI" panose="020B0604030504040204" pitchFamily="50" charset="-128"/>
              <a:ea typeface="Meiryo UI" panose="020B0604030504040204" pitchFamily="50" charset="-128"/>
            </a:endParaRPr>
          </a:p>
          <a:p>
            <a:endParaRPr lang="ja-JP" altLang="en-US"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また「寝かしつけ」は</a:t>
            </a:r>
            <a:r>
              <a:rPr lang="en-US" altLang="ja-JP" b="1" dirty="0">
                <a:latin typeface="Meiryo UI" panose="020B0604030504040204" pitchFamily="50" charset="-128"/>
                <a:ea typeface="Meiryo UI" panose="020B0604030504040204" pitchFamily="50" charset="-128"/>
              </a:rPr>
              <a:t>0</a:t>
            </a:r>
            <a:r>
              <a:rPr lang="ja-JP" altLang="en-US" b="1" dirty="0">
                <a:latin typeface="Meiryo UI" panose="020B0604030504040204" pitchFamily="50" charset="-128"/>
                <a:ea typeface="Meiryo UI" panose="020B0604030504040204" pitchFamily="50" charset="-128"/>
              </a:rPr>
              <a:t>才代でてこずりますが、</a:t>
            </a:r>
            <a:r>
              <a:rPr lang="en-US" altLang="ja-JP" b="1" dirty="0">
                <a:latin typeface="Meiryo UI" panose="020B0604030504040204" pitchFamily="50" charset="-128"/>
                <a:ea typeface="Meiryo UI" panose="020B0604030504040204" pitchFamily="50" charset="-128"/>
              </a:rPr>
              <a:t>1</a:t>
            </a:r>
            <a:r>
              <a:rPr lang="ja-JP" altLang="en-US" b="1" dirty="0">
                <a:latin typeface="Meiryo UI" panose="020B0604030504040204" pitchFamily="50" charset="-128"/>
                <a:ea typeface="Meiryo UI" panose="020B0604030504040204" pitchFamily="50" charset="-128"/>
              </a:rPr>
              <a:t>歳代になると眠りが安定するため課題感は薄れたりします。夜泣きや寝かしつけといった課題は</a:t>
            </a:r>
            <a:r>
              <a:rPr lang="en-US" altLang="ja-JP" b="1" dirty="0">
                <a:latin typeface="Meiryo UI" panose="020B0604030504040204" pitchFamily="50" charset="-128"/>
                <a:ea typeface="Meiryo UI" panose="020B0604030504040204" pitchFamily="50" charset="-128"/>
              </a:rPr>
              <a:t>0</a:t>
            </a:r>
            <a:r>
              <a:rPr lang="ja-JP" altLang="en-US" b="1" dirty="0">
                <a:latin typeface="Meiryo UI" panose="020B0604030504040204" pitchFamily="50" charset="-128"/>
                <a:ea typeface="Meiryo UI" panose="020B0604030504040204" pitchFamily="50" charset="-128"/>
              </a:rPr>
              <a:t>才児のタイミングでないと響かないということが分かります。</a:t>
            </a:r>
          </a:p>
          <a:p>
            <a:endParaRPr lang="ja-JP" altLang="en-US"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このように、子どもの成長に合わせて</a:t>
            </a:r>
          </a:p>
          <a:p>
            <a:r>
              <a:rPr lang="ja-JP" altLang="en-US" b="1" dirty="0">
                <a:latin typeface="Meiryo UI" panose="020B0604030504040204" pitchFamily="50" charset="-128"/>
                <a:ea typeface="Meiryo UI" panose="020B0604030504040204" pitchFamily="50" charset="-128"/>
              </a:rPr>
              <a:t>顧客の課題をしっかり把握し、正しい「タイミングで」「響くターゲットに」「メッセージ」「クリエイティブ」を提供することが非常に大事なのです。</a:t>
            </a:r>
            <a:endParaRPr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F7128D0A-D00E-40FD-924E-207EBBF3D315}"/>
              </a:ext>
            </a:extLst>
          </p:cNvPr>
          <p:cNvSpPr/>
          <p:nvPr/>
        </p:nvSpPr>
        <p:spPr>
          <a:xfrm>
            <a:off x="0" y="0"/>
            <a:ext cx="12192000" cy="523220"/>
          </a:xfrm>
          <a:prstGeom prst="rect">
            <a:avLst/>
          </a:prstGeom>
          <a:solidFill>
            <a:schemeClr val="accent2"/>
          </a:solidFill>
        </p:spPr>
        <p:txBody>
          <a:bodyPr wrap="square">
            <a:spAutoFit/>
          </a:bodyPr>
          <a:lstStyle/>
          <a:p>
            <a:pPr algn="just">
              <a:spcAft>
                <a:spcPts val="0"/>
              </a:spcAft>
            </a:pP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ターゲットの顧客分析について</a:t>
            </a:r>
          </a:p>
        </p:txBody>
      </p:sp>
      <p:pic>
        <p:nvPicPr>
          <p:cNvPr id="3" name="図 2">
            <a:extLst>
              <a:ext uri="{FF2B5EF4-FFF2-40B4-BE49-F238E27FC236}">
                <a16:creationId xmlns:a16="http://schemas.microsoft.com/office/drawing/2014/main" id="{612EC158-F612-4004-A913-8973588F23D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372" y="2296198"/>
            <a:ext cx="4031907" cy="3259407"/>
          </a:xfrm>
          <a:prstGeom prst="rect">
            <a:avLst/>
          </a:prstGeom>
        </p:spPr>
      </p:pic>
      <p:sp>
        <p:nvSpPr>
          <p:cNvPr id="8" name="正方形/長方形 7">
            <a:extLst>
              <a:ext uri="{FF2B5EF4-FFF2-40B4-BE49-F238E27FC236}">
                <a16:creationId xmlns:a16="http://schemas.microsoft.com/office/drawing/2014/main" id="{2EF6E311-04FA-4110-AA82-CFFB51734593}"/>
              </a:ext>
            </a:extLst>
          </p:cNvPr>
          <p:cNvSpPr/>
          <p:nvPr/>
        </p:nvSpPr>
        <p:spPr>
          <a:xfrm>
            <a:off x="161569" y="651369"/>
            <a:ext cx="11886995" cy="1384995"/>
          </a:xfrm>
          <a:prstGeom prst="rect">
            <a:avLst/>
          </a:prstGeom>
        </p:spPr>
        <p:txBody>
          <a:bodyPr wrap="square">
            <a:spAutoFit/>
          </a:bodyPr>
          <a:lstStyle/>
          <a:p>
            <a:r>
              <a:rPr lang="ja-JP" altLang="en-US" sz="2800" b="1" dirty="0">
                <a:solidFill>
                  <a:schemeClr val="accent6"/>
                </a:solidFill>
                <a:latin typeface="Meiryo UI" panose="020B0604030504040204" pitchFamily="50" charset="-128"/>
                <a:ea typeface="Meiryo UI" panose="020B0604030504040204" pitchFamily="50" charset="-128"/>
              </a:rPr>
              <a:t>子育て層は子どもの年齢によって「生活」「悩み」「メディア接触」も大きく変化します。</a:t>
            </a:r>
            <a:endParaRPr lang="en-US" altLang="ja-JP" sz="2800" b="1" dirty="0">
              <a:solidFill>
                <a:schemeClr val="accent6"/>
              </a:solidFill>
              <a:latin typeface="Meiryo UI" panose="020B0604030504040204" pitchFamily="50" charset="-128"/>
              <a:ea typeface="Meiryo UI" panose="020B0604030504040204" pitchFamily="50" charset="-128"/>
            </a:endParaRPr>
          </a:p>
          <a:p>
            <a:r>
              <a:rPr lang="ja-JP" altLang="en-US" sz="2800" b="1" dirty="0">
                <a:solidFill>
                  <a:schemeClr val="accent6"/>
                </a:solidFill>
                <a:latin typeface="Meiryo UI" panose="020B0604030504040204" pitchFamily="50" charset="-128"/>
                <a:ea typeface="Meiryo UI" panose="020B0604030504040204" pitchFamily="50" charset="-128"/>
              </a:rPr>
              <a:t>少し視点を変えるだけで、今以上に「心を動かすメッセージ」を届ける</a:t>
            </a:r>
            <a:endParaRPr lang="en-US" altLang="ja-JP" sz="2800" b="1" dirty="0">
              <a:solidFill>
                <a:schemeClr val="accent6"/>
              </a:solidFill>
              <a:latin typeface="Meiryo UI" panose="020B0604030504040204" pitchFamily="50" charset="-128"/>
              <a:ea typeface="Meiryo UI" panose="020B0604030504040204" pitchFamily="50" charset="-128"/>
            </a:endParaRPr>
          </a:p>
          <a:p>
            <a:r>
              <a:rPr lang="ja-JP" altLang="en-US" sz="2800" b="1" dirty="0">
                <a:solidFill>
                  <a:schemeClr val="accent6"/>
                </a:solidFill>
                <a:latin typeface="Meiryo UI" panose="020B0604030504040204" pitchFamily="50" charset="-128"/>
                <a:ea typeface="Meiryo UI" panose="020B0604030504040204" pitchFamily="50" charset="-128"/>
              </a:rPr>
              <a:t>ヒントにつながります。</a:t>
            </a:r>
            <a:endParaRPr lang="en-US" altLang="ja-JP" sz="2800" b="1" dirty="0">
              <a:solidFill>
                <a:schemeClr val="accent6"/>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72923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FDAA3DB2-6F3A-400E-B10C-A4414B1387E2}"/>
              </a:ext>
            </a:extLst>
          </p:cNvPr>
          <p:cNvSpPr>
            <a:spLocks noGrp="1"/>
          </p:cNvSpPr>
          <p:nvPr>
            <p:ph type="body" sz="half" idx="4294967295"/>
          </p:nvPr>
        </p:nvSpPr>
        <p:spPr>
          <a:xfrm>
            <a:off x="0" y="1768475"/>
            <a:ext cx="10080625" cy="200025"/>
          </a:xfrm>
        </p:spPr>
        <p:txBody>
          <a:bodyPr>
            <a:normAutofit fontScale="85000" lnSpcReduction="20000"/>
          </a:bodyPr>
          <a:lstStyle/>
          <a:p>
            <a:r>
              <a:rPr lang="en-US" altLang="ja-JP" sz="1100" dirty="0"/>
              <a:t>Q39 </a:t>
            </a:r>
            <a:r>
              <a:rPr lang="ja-JP" altLang="en-US" sz="1100" dirty="0"/>
              <a:t>日常の家事や子どものお世話に関して悩みや困ったことが多い項目は下記のうちどれですか？</a:t>
            </a:r>
          </a:p>
        </p:txBody>
      </p:sp>
      <p:sp>
        <p:nvSpPr>
          <p:cNvPr id="12" name="正方形/長方形 11">
            <a:extLst>
              <a:ext uri="{FF2B5EF4-FFF2-40B4-BE49-F238E27FC236}">
                <a16:creationId xmlns:a16="http://schemas.microsoft.com/office/drawing/2014/main" id="{5911FB7E-F3C7-4FBA-8C9E-FD1C4E2023BB}"/>
              </a:ext>
            </a:extLst>
          </p:cNvPr>
          <p:cNvSpPr/>
          <p:nvPr/>
        </p:nvSpPr>
        <p:spPr>
          <a:xfrm>
            <a:off x="2244435" y="510268"/>
            <a:ext cx="9788713" cy="830997"/>
          </a:xfrm>
          <a:prstGeom prst="rect">
            <a:avLst/>
          </a:prstGeom>
        </p:spPr>
        <p:txBody>
          <a:bodyPr wrap="square">
            <a:spAutoFit/>
          </a:bodyPr>
          <a:lstStyle/>
          <a:p>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30</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代～のママは育児と家事の悩みが多く日々困っています。</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その解決に</a:t>
            </a:r>
            <a:r>
              <a:rPr lang="ja-JP" altLang="en-US" sz="2400" b="1" dirty="0">
                <a:solidFill>
                  <a:schemeClr val="accent6"/>
                </a:solidFill>
                <a:latin typeface="Meiryo UI" panose="020B0604030504040204" pitchFamily="50" charset="-128"/>
                <a:ea typeface="Meiryo UI" panose="020B0604030504040204" pitchFamily="50" charset="-128"/>
              </a:rPr>
              <a:t>御社の製品やサービスが役立つストーリーが潜んでます。</a:t>
            </a:r>
            <a:endParaRPr lang="en-US" altLang="ja-JP" sz="2400" b="1" dirty="0">
              <a:solidFill>
                <a:schemeClr val="accent6"/>
              </a:solidFill>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C967174E-7372-4559-89D7-01BA38B7E86A}"/>
              </a:ext>
            </a:extLst>
          </p:cNvPr>
          <p:cNvPicPr>
            <a:picLocks noChangeAspect="1"/>
          </p:cNvPicPr>
          <p:nvPr/>
        </p:nvPicPr>
        <p:blipFill>
          <a:blip r:embed="rId2"/>
          <a:stretch>
            <a:fillRect/>
          </a:stretch>
        </p:blipFill>
        <p:spPr>
          <a:xfrm>
            <a:off x="617392" y="640532"/>
            <a:ext cx="1308389" cy="1110148"/>
          </a:xfrm>
          <a:prstGeom prst="rect">
            <a:avLst/>
          </a:prstGeom>
        </p:spPr>
      </p:pic>
      <p:graphicFrame>
        <p:nvGraphicFramePr>
          <p:cNvPr id="14" name="グラフ 13">
            <a:extLst>
              <a:ext uri="{FF2B5EF4-FFF2-40B4-BE49-F238E27FC236}">
                <a16:creationId xmlns:a16="http://schemas.microsoft.com/office/drawing/2014/main" id="{ED205F19-AF53-40CF-91D9-691DD1B15BE1}"/>
              </a:ext>
            </a:extLst>
          </p:cNvPr>
          <p:cNvGraphicFramePr>
            <a:graphicFrameLocks/>
          </p:cNvGraphicFramePr>
          <p:nvPr/>
        </p:nvGraphicFramePr>
        <p:xfrm>
          <a:off x="328471" y="2004093"/>
          <a:ext cx="5587419" cy="42873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a:extLst>
              <a:ext uri="{FF2B5EF4-FFF2-40B4-BE49-F238E27FC236}">
                <a16:creationId xmlns:a16="http://schemas.microsoft.com/office/drawing/2014/main" id="{75FE44AA-C7FD-4A60-8112-55F1ADB50AFE}"/>
              </a:ext>
            </a:extLst>
          </p:cNvPr>
          <p:cNvGraphicFramePr>
            <a:graphicFrameLocks/>
          </p:cNvGraphicFramePr>
          <p:nvPr/>
        </p:nvGraphicFramePr>
        <p:xfrm>
          <a:off x="6095999" y="1992715"/>
          <a:ext cx="5587419" cy="4287377"/>
        </p:xfrm>
        <a:graphic>
          <a:graphicData uri="http://schemas.openxmlformats.org/drawingml/2006/chart">
            <c:chart xmlns:c="http://schemas.openxmlformats.org/drawingml/2006/chart" xmlns:r="http://schemas.openxmlformats.org/officeDocument/2006/relationships" r:id="rId4"/>
          </a:graphicData>
        </a:graphic>
      </p:graphicFrame>
      <p:sp>
        <p:nvSpPr>
          <p:cNvPr id="16" name="正方形/長方形 15">
            <a:extLst>
              <a:ext uri="{FF2B5EF4-FFF2-40B4-BE49-F238E27FC236}">
                <a16:creationId xmlns:a16="http://schemas.microsoft.com/office/drawing/2014/main" id="{8B6C558E-E5CD-46D2-A5C1-9B88874D79CA}"/>
              </a:ext>
            </a:extLst>
          </p:cNvPr>
          <p:cNvSpPr/>
          <p:nvPr/>
        </p:nvSpPr>
        <p:spPr>
          <a:xfrm>
            <a:off x="0" y="0"/>
            <a:ext cx="12192000" cy="523220"/>
          </a:xfrm>
          <a:prstGeom prst="rect">
            <a:avLst/>
          </a:prstGeom>
          <a:solidFill>
            <a:schemeClr val="accent2"/>
          </a:solidFill>
        </p:spPr>
        <p:txBody>
          <a:bodyPr wrap="square">
            <a:spAutoFit/>
          </a:bodyPr>
          <a:lstStyle/>
          <a:p>
            <a:pPr algn="just">
              <a:spcAft>
                <a:spcPts val="0"/>
              </a:spcAft>
            </a:pP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【30</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代～の主婦・ママを知る</a:t>
            </a: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　家事・育児の悩み、困ったこと</a:t>
            </a:r>
          </a:p>
        </p:txBody>
      </p:sp>
      <p:sp>
        <p:nvSpPr>
          <p:cNvPr id="17" name="正方形/長方形 16">
            <a:extLst>
              <a:ext uri="{FF2B5EF4-FFF2-40B4-BE49-F238E27FC236}">
                <a16:creationId xmlns:a16="http://schemas.microsoft.com/office/drawing/2014/main" id="{FB8492C0-64A5-4969-80E2-46E557A6C5F2}"/>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98704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a:extLst>
              <a:ext uri="{FF2B5EF4-FFF2-40B4-BE49-F238E27FC236}">
                <a16:creationId xmlns:a16="http://schemas.microsoft.com/office/drawing/2014/main" id="{BB29133C-4F4F-4D99-B027-555AE3A9CE7D}"/>
              </a:ext>
            </a:extLst>
          </p:cNvPr>
          <p:cNvGraphicFramePr>
            <a:graphicFrameLocks/>
          </p:cNvGraphicFramePr>
          <p:nvPr>
            <p:extLst>
              <p:ext uri="{D42A27DB-BD31-4B8C-83A1-F6EECF244321}">
                <p14:modId xmlns:p14="http://schemas.microsoft.com/office/powerpoint/2010/main" val="2356841188"/>
              </p:ext>
            </p:extLst>
          </p:nvPr>
        </p:nvGraphicFramePr>
        <p:xfrm>
          <a:off x="0" y="1867992"/>
          <a:ext cx="5935743" cy="4450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a:extLst>
              <a:ext uri="{FF2B5EF4-FFF2-40B4-BE49-F238E27FC236}">
                <a16:creationId xmlns:a16="http://schemas.microsoft.com/office/drawing/2014/main" id="{60D876E6-6BFC-447F-9FCB-EF2118907271}"/>
              </a:ext>
            </a:extLst>
          </p:cNvPr>
          <p:cNvGraphicFramePr>
            <a:graphicFrameLocks/>
          </p:cNvGraphicFramePr>
          <p:nvPr>
            <p:extLst>
              <p:ext uri="{D42A27DB-BD31-4B8C-83A1-F6EECF244321}">
                <p14:modId xmlns:p14="http://schemas.microsoft.com/office/powerpoint/2010/main" val="1154043382"/>
              </p:ext>
            </p:extLst>
          </p:nvPr>
        </p:nvGraphicFramePr>
        <p:xfrm>
          <a:off x="6256259" y="1826546"/>
          <a:ext cx="5937148" cy="4453546"/>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プレースホルダー 3">
            <a:extLst>
              <a:ext uri="{FF2B5EF4-FFF2-40B4-BE49-F238E27FC236}">
                <a16:creationId xmlns:a16="http://schemas.microsoft.com/office/drawing/2014/main" id="{FDAA3DB2-6F3A-400E-B10C-A4414B1387E2}"/>
              </a:ext>
            </a:extLst>
          </p:cNvPr>
          <p:cNvSpPr>
            <a:spLocks noGrp="1"/>
          </p:cNvSpPr>
          <p:nvPr>
            <p:ph type="body" sz="half" idx="4294967295"/>
          </p:nvPr>
        </p:nvSpPr>
        <p:spPr>
          <a:xfrm>
            <a:off x="0" y="1768475"/>
            <a:ext cx="10080625" cy="200025"/>
          </a:xfrm>
        </p:spPr>
        <p:txBody>
          <a:bodyPr>
            <a:normAutofit fontScale="85000" lnSpcReduction="20000"/>
          </a:bodyPr>
          <a:lstStyle/>
          <a:p>
            <a:r>
              <a:rPr lang="en-US" altLang="ja-JP" sz="1100" dirty="0"/>
              <a:t>Q39 </a:t>
            </a:r>
            <a:r>
              <a:rPr lang="ja-JP" altLang="en-US" sz="1100" dirty="0"/>
              <a:t>日常の家事や子どものお世話に関して悩みや困ったことが多い項目は下記のうちどれですか？</a:t>
            </a:r>
          </a:p>
        </p:txBody>
      </p:sp>
      <p:sp>
        <p:nvSpPr>
          <p:cNvPr id="12" name="正方形/長方形 11">
            <a:extLst>
              <a:ext uri="{FF2B5EF4-FFF2-40B4-BE49-F238E27FC236}">
                <a16:creationId xmlns:a16="http://schemas.microsoft.com/office/drawing/2014/main" id="{5911FB7E-F3C7-4FBA-8C9E-FD1C4E2023BB}"/>
              </a:ext>
            </a:extLst>
          </p:cNvPr>
          <p:cNvSpPr/>
          <p:nvPr/>
        </p:nvSpPr>
        <p:spPr>
          <a:xfrm>
            <a:off x="2244435" y="510268"/>
            <a:ext cx="9788713" cy="830997"/>
          </a:xfrm>
          <a:prstGeom prst="rect">
            <a:avLst/>
          </a:prstGeom>
        </p:spPr>
        <p:txBody>
          <a:bodyPr wrap="square">
            <a:spAutoFit/>
          </a:bodyPr>
          <a:lstStyle/>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ママの年齢に加え、子ども年齢でみると悩みは大きく変化する場合があります。</a:t>
            </a:r>
            <a:r>
              <a:rPr lang="ja-JP" altLang="en-US" sz="2400" b="1" dirty="0">
                <a:solidFill>
                  <a:schemeClr val="accent6"/>
                </a:solidFill>
                <a:latin typeface="Meiryo UI" panose="020B0604030504040204" pitchFamily="50" charset="-128"/>
                <a:ea typeface="Meiryo UI" panose="020B0604030504040204" pitchFamily="50" charset="-128"/>
              </a:rPr>
              <a:t>今以上に心を動かすメッセージはまだまだたくさんあります。</a:t>
            </a:r>
            <a:endParaRPr lang="en-US" altLang="ja-JP" sz="2400" b="1" dirty="0">
              <a:solidFill>
                <a:schemeClr val="accent6"/>
              </a:solidFill>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C967174E-7372-4559-89D7-01BA38B7E86A}"/>
              </a:ext>
            </a:extLst>
          </p:cNvPr>
          <p:cNvPicPr>
            <a:picLocks noChangeAspect="1"/>
          </p:cNvPicPr>
          <p:nvPr/>
        </p:nvPicPr>
        <p:blipFill>
          <a:blip r:embed="rId4"/>
          <a:stretch>
            <a:fillRect/>
          </a:stretch>
        </p:blipFill>
        <p:spPr>
          <a:xfrm>
            <a:off x="617392" y="640532"/>
            <a:ext cx="1308389" cy="1110148"/>
          </a:xfrm>
          <a:prstGeom prst="rect">
            <a:avLst/>
          </a:prstGeom>
        </p:spPr>
      </p:pic>
      <p:sp>
        <p:nvSpPr>
          <p:cNvPr id="17" name="正方形/長方形 16">
            <a:extLst>
              <a:ext uri="{FF2B5EF4-FFF2-40B4-BE49-F238E27FC236}">
                <a16:creationId xmlns:a16="http://schemas.microsoft.com/office/drawing/2014/main" id="{FB8492C0-64A5-4969-80E2-46E557A6C5F2}"/>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C3A90900-6E2E-4C72-ACAF-A5C78A2D9B88}"/>
              </a:ext>
            </a:extLst>
          </p:cNvPr>
          <p:cNvSpPr/>
          <p:nvPr/>
        </p:nvSpPr>
        <p:spPr>
          <a:xfrm>
            <a:off x="-21272" y="0"/>
            <a:ext cx="12192000" cy="523220"/>
          </a:xfrm>
          <a:prstGeom prst="rect">
            <a:avLst/>
          </a:prstGeom>
          <a:solidFill>
            <a:schemeClr val="accent2"/>
          </a:solidFill>
        </p:spPr>
        <p:txBody>
          <a:bodyPr wrap="square">
            <a:spAutoFit/>
          </a:bodyPr>
          <a:lstStyle/>
          <a:p>
            <a:pPr algn="just">
              <a:spcAft>
                <a:spcPts val="0"/>
              </a:spcAft>
            </a:pP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【30</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代～の主婦・ママを知る</a:t>
            </a: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　家事・育児の悩み、困ったこと　ママ年齢・子年齢別</a:t>
            </a:r>
          </a:p>
        </p:txBody>
      </p:sp>
    </p:spTree>
    <p:extLst>
      <p:ext uri="{BB962C8B-B14F-4D97-AF65-F5344CB8AC3E}">
        <p14:creationId xmlns:p14="http://schemas.microsoft.com/office/powerpoint/2010/main" val="670371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5911FB7E-F3C7-4FBA-8C9E-FD1C4E2023BB}"/>
              </a:ext>
            </a:extLst>
          </p:cNvPr>
          <p:cNvSpPr/>
          <p:nvPr/>
        </p:nvSpPr>
        <p:spPr>
          <a:xfrm>
            <a:off x="2244435" y="510268"/>
            <a:ext cx="9788713" cy="1200329"/>
          </a:xfrm>
          <a:prstGeom prst="rect">
            <a:avLst/>
          </a:prstGeom>
        </p:spPr>
        <p:txBody>
          <a:bodyPr wrap="square">
            <a:spAutoFit/>
          </a:bodyPr>
          <a:lstStyle/>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歯みがきの悩みもママの年齢軸（左図）、視点を変え、子年齢（右図）でみると大きく異なります。「</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1</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歳のママの</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6</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割超が歯みがきに困っている」ことがわかります。ママの年齢だけではみえない視点です。</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pic>
        <p:nvPicPr>
          <p:cNvPr id="13" name="図 12">
            <a:extLst>
              <a:ext uri="{FF2B5EF4-FFF2-40B4-BE49-F238E27FC236}">
                <a16:creationId xmlns:a16="http://schemas.microsoft.com/office/drawing/2014/main" id="{C967174E-7372-4559-89D7-01BA38B7E86A}"/>
              </a:ext>
            </a:extLst>
          </p:cNvPr>
          <p:cNvPicPr>
            <a:picLocks noChangeAspect="1"/>
          </p:cNvPicPr>
          <p:nvPr/>
        </p:nvPicPr>
        <p:blipFill>
          <a:blip r:embed="rId2"/>
          <a:stretch>
            <a:fillRect/>
          </a:stretch>
        </p:blipFill>
        <p:spPr>
          <a:xfrm>
            <a:off x="668392" y="546245"/>
            <a:ext cx="1308389" cy="1110148"/>
          </a:xfrm>
          <a:prstGeom prst="rect">
            <a:avLst/>
          </a:prstGeom>
        </p:spPr>
      </p:pic>
      <p:sp>
        <p:nvSpPr>
          <p:cNvPr id="17" name="正方形/長方形 16">
            <a:extLst>
              <a:ext uri="{FF2B5EF4-FFF2-40B4-BE49-F238E27FC236}">
                <a16:creationId xmlns:a16="http://schemas.microsoft.com/office/drawing/2014/main" id="{FB8492C0-64A5-4969-80E2-46E557A6C5F2}"/>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graphicFrame>
        <p:nvGraphicFramePr>
          <p:cNvPr id="11" name="グラフ 10">
            <a:extLst>
              <a:ext uri="{FF2B5EF4-FFF2-40B4-BE49-F238E27FC236}">
                <a16:creationId xmlns:a16="http://schemas.microsoft.com/office/drawing/2014/main" id="{BCD00AD5-3064-4F10-84D3-FF2B754E21C6}"/>
              </a:ext>
            </a:extLst>
          </p:cNvPr>
          <p:cNvGraphicFramePr>
            <a:graphicFrameLocks/>
          </p:cNvGraphicFramePr>
          <p:nvPr>
            <p:extLst>
              <p:ext uri="{D42A27DB-BD31-4B8C-83A1-F6EECF244321}">
                <p14:modId xmlns:p14="http://schemas.microsoft.com/office/powerpoint/2010/main" val="2017991691"/>
              </p:ext>
            </p:extLst>
          </p:nvPr>
        </p:nvGraphicFramePr>
        <p:xfrm>
          <a:off x="125491" y="2011679"/>
          <a:ext cx="4122500" cy="42368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a:extLst>
              <a:ext uri="{FF2B5EF4-FFF2-40B4-BE49-F238E27FC236}">
                <a16:creationId xmlns:a16="http://schemas.microsoft.com/office/drawing/2014/main" id="{6D41D0F8-DEBB-4AC4-BD34-CBF1A49A1DFB}"/>
              </a:ext>
            </a:extLst>
          </p:cNvPr>
          <p:cNvGraphicFramePr>
            <a:graphicFrameLocks/>
          </p:cNvGraphicFramePr>
          <p:nvPr>
            <p:extLst>
              <p:ext uri="{D42A27DB-BD31-4B8C-83A1-F6EECF244321}">
                <p14:modId xmlns:p14="http://schemas.microsoft.com/office/powerpoint/2010/main" val="4139409896"/>
              </p:ext>
            </p:extLst>
          </p:nvPr>
        </p:nvGraphicFramePr>
        <p:xfrm>
          <a:off x="6268549" y="2011947"/>
          <a:ext cx="4123476" cy="4240053"/>
        </p:xfrm>
        <a:graphic>
          <a:graphicData uri="http://schemas.openxmlformats.org/drawingml/2006/chart">
            <c:chart xmlns:c="http://schemas.openxmlformats.org/drawingml/2006/chart" xmlns:r="http://schemas.openxmlformats.org/officeDocument/2006/relationships" r:id="rId4"/>
          </a:graphicData>
        </a:graphic>
      </p:graphicFrame>
      <p:pic>
        <p:nvPicPr>
          <p:cNvPr id="2" name="図 1">
            <a:extLst>
              <a:ext uri="{FF2B5EF4-FFF2-40B4-BE49-F238E27FC236}">
                <a16:creationId xmlns:a16="http://schemas.microsoft.com/office/drawing/2014/main" id="{414B639F-BBDC-42D8-9200-8F405F52F640}"/>
              </a:ext>
            </a:extLst>
          </p:cNvPr>
          <p:cNvPicPr>
            <a:picLocks noChangeAspect="1"/>
          </p:cNvPicPr>
          <p:nvPr/>
        </p:nvPicPr>
        <p:blipFill>
          <a:blip r:embed="rId5"/>
          <a:stretch>
            <a:fillRect/>
          </a:stretch>
        </p:blipFill>
        <p:spPr>
          <a:xfrm>
            <a:off x="10204348" y="2176956"/>
            <a:ext cx="1914298" cy="2420510"/>
          </a:xfrm>
          <a:prstGeom prst="rect">
            <a:avLst/>
          </a:prstGeom>
          <a:ln>
            <a:noFill/>
          </a:ln>
          <a:effectLst>
            <a:outerShdw blurRad="292100" dist="139700" dir="2700000" algn="tl" rotWithShape="0">
              <a:srgbClr val="333333">
                <a:alpha val="65000"/>
              </a:srgbClr>
            </a:outerShdw>
          </a:effectLst>
        </p:spPr>
      </p:pic>
      <p:sp>
        <p:nvSpPr>
          <p:cNvPr id="15" name="正方形/長方形 14">
            <a:extLst>
              <a:ext uri="{FF2B5EF4-FFF2-40B4-BE49-F238E27FC236}">
                <a16:creationId xmlns:a16="http://schemas.microsoft.com/office/drawing/2014/main" id="{13493501-001C-41B0-84A7-EB31B8BF4656}"/>
              </a:ext>
            </a:extLst>
          </p:cNvPr>
          <p:cNvSpPr/>
          <p:nvPr/>
        </p:nvSpPr>
        <p:spPr>
          <a:xfrm>
            <a:off x="0" y="0"/>
            <a:ext cx="12192000" cy="523220"/>
          </a:xfrm>
          <a:prstGeom prst="rect">
            <a:avLst/>
          </a:prstGeom>
          <a:solidFill>
            <a:schemeClr val="accent2"/>
          </a:solidFill>
        </p:spPr>
        <p:txBody>
          <a:bodyPr wrap="square">
            <a:spAutoFit/>
          </a:bodyPr>
          <a:lstStyle/>
          <a:p>
            <a:pPr algn="just">
              <a:spcAft>
                <a:spcPts val="0"/>
              </a:spcAft>
            </a:pP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参考</a:t>
            </a: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　歯みがきの例　子どもの年齢で大きく変わる歯みがきへの意識</a:t>
            </a:r>
          </a:p>
        </p:txBody>
      </p:sp>
      <p:sp>
        <p:nvSpPr>
          <p:cNvPr id="3" name="正方形/長方形 2">
            <a:extLst>
              <a:ext uri="{FF2B5EF4-FFF2-40B4-BE49-F238E27FC236}">
                <a16:creationId xmlns:a16="http://schemas.microsoft.com/office/drawing/2014/main" id="{265470E3-386A-48CC-AFDB-48EAC35F42AB}"/>
              </a:ext>
            </a:extLst>
          </p:cNvPr>
          <p:cNvSpPr/>
          <p:nvPr/>
        </p:nvSpPr>
        <p:spPr>
          <a:xfrm>
            <a:off x="568382" y="4267346"/>
            <a:ext cx="2816797" cy="523220"/>
          </a:xfrm>
          <a:prstGeom prst="rect">
            <a:avLst/>
          </a:prstGeom>
        </p:spPr>
        <p:txBody>
          <a:bodyPr wrap="none">
            <a:spAutoFit/>
          </a:bodyPr>
          <a:lstStyle/>
          <a:p>
            <a:r>
              <a:rPr lang="ja-JP" altLang="en-US" sz="2800" b="1" dirty="0">
                <a:solidFill>
                  <a:srgbClr val="C00000"/>
                </a:solidFill>
                <a:latin typeface="Meiryo UI" panose="020B0604030504040204" pitchFamily="50" charset="-128"/>
                <a:ea typeface="Meiryo UI" panose="020B0604030504040204" pitchFamily="50" charset="-128"/>
                <a:cs typeface="ＭＳ Ｐゴシック" panose="020B0600070205080204" pitchFamily="50" charset="-128"/>
              </a:rPr>
              <a:t>大きな変化はない</a:t>
            </a:r>
            <a:endParaRPr lang="ja-JP" altLang="en-US" sz="2800" dirty="0">
              <a:solidFill>
                <a:srgbClr val="C00000"/>
              </a:solidFill>
            </a:endParaRPr>
          </a:p>
        </p:txBody>
      </p:sp>
      <p:sp>
        <p:nvSpPr>
          <p:cNvPr id="18" name="正方形/長方形 17">
            <a:extLst>
              <a:ext uri="{FF2B5EF4-FFF2-40B4-BE49-F238E27FC236}">
                <a16:creationId xmlns:a16="http://schemas.microsoft.com/office/drawing/2014/main" id="{2FF66ECD-D8A9-49DE-BB84-1CF838BD9E85}"/>
              </a:ext>
            </a:extLst>
          </p:cNvPr>
          <p:cNvSpPr/>
          <p:nvPr/>
        </p:nvSpPr>
        <p:spPr>
          <a:xfrm>
            <a:off x="6997135" y="4267346"/>
            <a:ext cx="2436886" cy="523220"/>
          </a:xfrm>
          <a:prstGeom prst="rect">
            <a:avLst/>
          </a:prstGeom>
        </p:spPr>
        <p:txBody>
          <a:bodyPr wrap="none">
            <a:spAutoFit/>
          </a:bodyPr>
          <a:lstStyle/>
          <a:p>
            <a:r>
              <a:rPr lang="en-US" altLang="ja-JP" sz="2800" b="1" dirty="0">
                <a:solidFill>
                  <a:srgbClr val="C00000"/>
                </a:solidFill>
                <a:latin typeface="Meiryo UI" panose="020B0604030504040204" pitchFamily="50" charset="-128"/>
                <a:ea typeface="Meiryo UI" panose="020B0604030504040204" pitchFamily="50" charset="-128"/>
                <a:cs typeface="ＭＳ Ｐゴシック" panose="020B0600070205080204" pitchFamily="50" charset="-128"/>
              </a:rPr>
              <a:t>1</a:t>
            </a:r>
            <a:r>
              <a:rPr lang="ja-JP" altLang="en-US" sz="2800" b="1" dirty="0">
                <a:solidFill>
                  <a:srgbClr val="C00000"/>
                </a:solidFill>
                <a:latin typeface="Meiryo UI" panose="020B0604030504040204" pitchFamily="50" charset="-128"/>
                <a:ea typeface="Meiryo UI" panose="020B0604030504040204" pitchFamily="50" charset="-128"/>
                <a:cs typeface="ＭＳ Ｐゴシック" panose="020B0600070205080204" pitchFamily="50" charset="-128"/>
              </a:rPr>
              <a:t>歳が突出する</a:t>
            </a:r>
            <a:endParaRPr lang="ja-JP" altLang="en-US" sz="2800" dirty="0">
              <a:solidFill>
                <a:srgbClr val="C00000"/>
              </a:solidFill>
            </a:endParaRPr>
          </a:p>
        </p:txBody>
      </p:sp>
      <p:sp>
        <p:nvSpPr>
          <p:cNvPr id="5" name="正方形/長方形 4">
            <a:extLst>
              <a:ext uri="{FF2B5EF4-FFF2-40B4-BE49-F238E27FC236}">
                <a16:creationId xmlns:a16="http://schemas.microsoft.com/office/drawing/2014/main" id="{57257D03-6B23-4368-A3FC-6F1920EAE794}"/>
              </a:ext>
            </a:extLst>
          </p:cNvPr>
          <p:cNvSpPr/>
          <p:nvPr/>
        </p:nvSpPr>
        <p:spPr>
          <a:xfrm>
            <a:off x="73355" y="1815024"/>
            <a:ext cx="646331" cy="369332"/>
          </a:xfrm>
          <a:prstGeom prst="rect">
            <a:avLst/>
          </a:prstGeom>
          <a:solidFill>
            <a:schemeClr val="tx1"/>
          </a:solidFill>
        </p:spPr>
        <p:txBody>
          <a:bodyPr wrap="none">
            <a:spAutoFit/>
          </a:bodyPr>
          <a:lstStyle/>
          <a:p>
            <a:r>
              <a:rPr lang="ja-JP" altLang="en-US" b="1" dirty="0">
                <a:solidFill>
                  <a:schemeClr val="bg1"/>
                </a:solidFill>
              </a:rPr>
              <a:t>左図</a:t>
            </a:r>
            <a:endParaRPr lang="ja-JP" altLang="en-US" dirty="0">
              <a:solidFill>
                <a:schemeClr val="bg1"/>
              </a:solidFill>
            </a:endParaRPr>
          </a:p>
        </p:txBody>
      </p:sp>
      <p:sp>
        <p:nvSpPr>
          <p:cNvPr id="19" name="正方形/長方形 18">
            <a:extLst>
              <a:ext uri="{FF2B5EF4-FFF2-40B4-BE49-F238E27FC236}">
                <a16:creationId xmlns:a16="http://schemas.microsoft.com/office/drawing/2014/main" id="{D80A21D3-10AC-444C-BFBD-86A79568DD0D}"/>
              </a:ext>
            </a:extLst>
          </p:cNvPr>
          <p:cNvSpPr/>
          <p:nvPr/>
        </p:nvSpPr>
        <p:spPr>
          <a:xfrm>
            <a:off x="6182686" y="1807624"/>
            <a:ext cx="646331" cy="369332"/>
          </a:xfrm>
          <a:prstGeom prst="rect">
            <a:avLst/>
          </a:prstGeom>
          <a:solidFill>
            <a:schemeClr val="tx1"/>
          </a:solidFill>
        </p:spPr>
        <p:txBody>
          <a:bodyPr wrap="none">
            <a:spAutoFit/>
          </a:bodyPr>
          <a:lstStyle/>
          <a:p>
            <a:r>
              <a:rPr lang="ja-JP" altLang="en-US" b="1" dirty="0">
                <a:solidFill>
                  <a:schemeClr val="bg1"/>
                </a:solidFill>
              </a:rPr>
              <a:t>右図</a:t>
            </a:r>
            <a:endParaRPr lang="ja-JP" altLang="en-US" dirty="0">
              <a:solidFill>
                <a:schemeClr val="bg1"/>
              </a:solidFill>
            </a:endParaRPr>
          </a:p>
        </p:txBody>
      </p:sp>
      <p:pic>
        <p:nvPicPr>
          <p:cNvPr id="20" name="図 19">
            <a:extLst>
              <a:ext uri="{FF2B5EF4-FFF2-40B4-BE49-F238E27FC236}">
                <a16:creationId xmlns:a16="http://schemas.microsoft.com/office/drawing/2014/main" id="{6FF1A308-C0CD-406E-8B3B-25B73FE296B7}"/>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t="180" r="47330" b="-180"/>
          <a:stretch/>
        </p:blipFill>
        <p:spPr>
          <a:xfrm>
            <a:off x="4095017" y="2176955"/>
            <a:ext cx="1914298" cy="24248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9365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0F2CDF2F-DD6B-4528-967E-E2F7137D7519}"/>
              </a:ext>
            </a:extLst>
          </p:cNvPr>
          <p:cNvSpPr/>
          <p:nvPr/>
        </p:nvSpPr>
        <p:spPr>
          <a:xfrm>
            <a:off x="2244435" y="541015"/>
            <a:ext cx="9788713" cy="830997"/>
          </a:xfrm>
          <a:prstGeom prst="rect">
            <a:avLst/>
          </a:prstGeom>
        </p:spPr>
        <p:txBody>
          <a:bodyPr wrap="square">
            <a:spAutoFit/>
          </a:bodyPr>
          <a:lstStyle/>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情報収集は、クチコミや雑誌＞インスタ＞</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WEB</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の順でするママが多く、たまひよはママの情報収集方法に合わせコンテンツを展開しています。</a:t>
            </a:r>
          </a:p>
        </p:txBody>
      </p:sp>
      <p:pic>
        <p:nvPicPr>
          <p:cNvPr id="10" name="図 9">
            <a:extLst>
              <a:ext uri="{FF2B5EF4-FFF2-40B4-BE49-F238E27FC236}">
                <a16:creationId xmlns:a16="http://schemas.microsoft.com/office/drawing/2014/main" id="{882F6863-7F83-466D-8F98-BC2B1042E54A}"/>
              </a:ext>
            </a:extLst>
          </p:cNvPr>
          <p:cNvPicPr>
            <a:picLocks noChangeAspect="1"/>
          </p:cNvPicPr>
          <p:nvPr/>
        </p:nvPicPr>
        <p:blipFill>
          <a:blip r:embed="rId2"/>
          <a:stretch>
            <a:fillRect/>
          </a:stretch>
        </p:blipFill>
        <p:spPr>
          <a:xfrm>
            <a:off x="617392" y="640532"/>
            <a:ext cx="1308389" cy="1110148"/>
          </a:xfrm>
          <a:prstGeom prst="rect">
            <a:avLst/>
          </a:prstGeom>
        </p:spPr>
      </p:pic>
      <p:sp>
        <p:nvSpPr>
          <p:cNvPr id="12" name="正方形/長方形 11">
            <a:extLst>
              <a:ext uri="{FF2B5EF4-FFF2-40B4-BE49-F238E27FC236}">
                <a16:creationId xmlns:a16="http://schemas.microsoft.com/office/drawing/2014/main" id="{3850ECE9-EF06-4122-AF59-241A1641018B}"/>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90D5CA0A-C175-4A47-AF87-87E7D3EE1F39}"/>
              </a:ext>
            </a:extLst>
          </p:cNvPr>
          <p:cNvSpPr/>
          <p:nvPr/>
        </p:nvSpPr>
        <p:spPr>
          <a:xfrm>
            <a:off x="0" y="0"/>
            <a:ext cx="12192000" cy="523220"/>
          </a:xfrm>
          <a:prstGeom prst="rect">
            <a:avLst/>
          </a:prstGeom>
          <a:solidFill>
            <a:schemeClr val="accent2"/>
          </a:solidFill>
        </p:spPr>
        <p:txBody>
          <a:bodyPr wrap="square">
            <a:spAutoFit/>
          </a:bodyPr>
          <a:lstStyle/>
          <a:p>
            <a:pPr algn="just">
              <a:spcAft>
                <a:spcPts val="0"/>
              </a:spcAft>
            </a:pP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【30</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代子育て層のタッチポイントを知る</a:t>
            </a: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　効率的なアプローチ・メディア選び</a:t>
            </a:r>
          </a:p>
        </p:txBody>
      </p:sp>
      <p:graphicFrame>
        <p:nvGraphicFramePr>
          <p:cNvPr id="11" name="Diagramm65">
            <a:extLst>
              <a:ext uri="{FF2B5EF4-FFF2-40B4-BE49-F238E27FC236}">
                <a16:creationId xmlns:a16="http://schemas.microsoft.com/office/drawing/2014/main" id="{94BE96DC-A43C-4592-9022-25B5814CAC7F}"/>
              </a:ext>
            </a:extLst>
          </p:cNvPr>
          <p:cNvGraphicFramePr>
            <a:graphicFrameLocks/>
          </p:cNvGraphicFramePr>
          <p:nvPr>
            <p:extLst>
              <p:ext uri="{D42A27DB-BD31-4B8C-83A1-F6EECF244321}">
                <p14:modId xmlns:p14="http://schemas.microsoft.com/office/powerpoint/2010/main" val="1929983348"/>
              </p:ext>
            </p:extLst>
          </p:nvPr>
        </p:nvGraphicFramePr>
        <p:xfrm>
          <a:off x="330926" y="1596792"/>
          <a:ext cx="13003237" cy="4887136"/>
        </p:xfrm>
        <a:graphic>
          <a:graphicData uri="http://schemas.openxmlformats.org/drawingml/2006/chart">
            <c:chart xmlns:c="http://schemas.openxmlformats.org/drawingml/2006/chart" xmlns:r="http://schemas.openxmlformats.org/officeDocument/2006/relationships" r:id="rId3"/>
          </a:graphicData>
        </a:graphic>
      </p:graphicFrame>
      <p:sp>
        <p:nvSpPr>
          <p:cNvPr id="2" name="正方形/長方形 1">
            <a:extLst>
              <a:ext uri="{FF2B5EF4-FFF2-40B4-BE49-F238E27FC236}">
                <a16:creationId xmlns:a16="http://schemas.microsoft.com/office/drawing/2014/main" id="{7D012EBA-104C-4C1B-9B62-84E38DA50419}"/>
              </a:ext>
            </a:extLst>
          </p:cNvPr>
          <p:cNvSpPr/>
          <p:nvPr/>
        </p:nvSpPr>
        <p:spPr>
          <a:xfrm>
            <a:off x="2099733" y="1596791"/>
            <a:ext cx="8985148" cy="276999"/>
          </a:xfrm>
          <a:prstGeom prst="rect">
            <a:avLst/>
          </a:prstGeom>
        </p:spPr>
        <p:txBody>
          <a:bodyPr wrap="square">
            <a:spAutoFit/>
          </a:bodyPr>
          <a:lstStyle/>
          <a:p>
            <a:pPr>
              <a:defRPr sz="1400" b="1" i="0" u="none" strike="noStrike" kern="1200" baseline="0">
                <a:solidFill>
                  <a:prstClr val="black"/>
                </a:solidFill>
                <a:latin typeface="Meiryo UI" panose="020B0604030504040204" pitchFamily="50" charset="-128"/>
                <a:ea typeface="Meiryo UI" panose="020B0604030504040204" pitchFamily="50" charset="-128"/>
                <a:cs typeface="+mn-cs"/>
              </a:defRPr>
            </a:pPr>
            <a:r>
              <a:rPr lang="ja-JP" altLang="ja-JP" sz="1200" dirty="0">
                <a:solidFill>
                  <a:schemeClr val="bg1">
                    <a:lumMod val="65000"/>
                  </a:schemeClr>
                </a:solidFill>
              </a:rPr>
              <a:t>育児グッズについて商品を購入する前に下調べをするときに参考にしたものをすべてお選びください。</a:t>
            </a:r>
            <a:endParaRPr lang="en-US" altLang="ja-JP" sz="1200" dirty="0">
              <a:solidFill>
                <a:schemeClr val="bg1">
                  <a:lumMod val="65000"/>
                </a:schemeClr>
              </a:solidFill>
            </a:endParaRPr>
          </a:p>
        </p:txBody>
      </p:sp>
      <p:pic>
        <p:nvPicPr>
          <p:cNvPr id="14" name="図 1" descr="image009">
            <a:extLst>
              <a:ext uri="{FF2B5EF4-FFF2-40B4-BE49-F238E27FC236}">
                <a16:creationId xmlns:a16="http://schemas.microsoft.com/office/drawing/2014/main" id="{291FC3EE-B663-4867-9811-C14E8846B2F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07043" y="2200869"/>
            <a:ext cx="825630" cy="243384"/>
          </a:xfrm>
          <a:prstGeom prst="rect">
            <a:avLst/>
          </a:prstGeom>
          <a:noFill/>
          <a:ln w="28575">
            <a:solidFill>
              <a:srgbClr val="FF7C80"/>
            </a:solidFill>
            <a:miter lim="800000"/>
            <a:headEnd/>
            <a:tailEnd/>
          </a:ln>
          <a:extLst>
            <a:ext uri="{909E8E84-426E-40DD-AFC4-6F175D3DCCD1}">
              <a14:hiddenFill xmlns:a14="http://schemas.microsoft.com/office/drawing/2010/main">
                <a:solidFill>
                  <a:srgbClr val="FFFFFF"/>
                </a:solidFill>
              </a14:hiddenFill>
            </a:ext>
          </a:extLst>
        </p:spPr>
      </p:pic>
      <p:pic>
        <p:nvPicPr>
          <p:cNvPr id="16" name="図 1" descr="image009">
            <a:extLst>
              <a:ext uri="{FF2B5EF4-FFF2-40B4-BE49-F238E27FC236}">
                <a16:creationId xmlns:a16="http://schemas.microsoft.com/office/drawing/2014/main" id="{CC95FAE8-89E8-4653-A9FE-79D7392014E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48480" y="1873790"/>
            <a:ext cx="825630" cy="243384"/>
          </a:xfrm>
          <a:prstGeom prst="rect">
            <a:avLst/>
          </a:prstGeom>
          <a:noFill/>
          <a:ln w="28575">
            <a:solidFill>
              <a:srgbClr val="FF7C80"/>
            </a:solidFill>
            <a:miter lim="800000"/>
            <a:headEnd/>
            <a:tailEnd/>
          </a:ln>
          <a:extLst>
            <a:ext uri="{909E8E84-426E-40DD-AFC4-6F175D3DCCD1}">
              <a14:hiddenFill xmlns:a14="http://schemas.microsoft.com/office/drawing/2010/main">
                <a:solidFill>
                  <a:srgbClr val="FFFFFF"/>
                </a:solidFill>
              </a14:hiddenFill>
            </a:ext>
          </a:extLst>
        </p:spPr>
      </p:pic>
      <p:pic>
        <p:nvPicPr>
          <p:cNvPr id="17" name="図 1" descr="image009">
            <a:extLst>
              <a:ext uri="{FF2B5EF4-FFF2-40B4-BE49-F238E27FC236}">
                <a16:creationId xmlns:a16="http://schemas.microsoft.com/office/drawing/2014/main" id="{D6A5C552-E531-43A9-A6B1-AF5E5A431D9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266637" y="1752098"/>
            <a:ext cx="825630" cy="243384"/>
          </a:xfrm>
          <a:prstGeom prst="rect">
            <a:avLst/>
          </a:prstGeom>
          <a:noFill/>
          <a:ln w="28575">
            <a:solidFill>
              <a:srgbClr val="FF7C80"/>
            </a:solidFill>
            <a:miter lim="800000"/>
            <a:headEnd/>
            <a:tailEnd/>
          </a:ln>
          <a:extLst>
            <a:ext uri="{909E8E84-426E-40DD-AFC4-6F175D3DCCD1}">
              <a14:hiddenFill xmlns:a14="http://schemas.microsoft.com/office/drawing/2010/main">
                <a:solidFill>
                  <a:srgbClr val="FFFFFF"/>
                </a:solidFill>
              </a14:hiddenFill>
            </a:ext>
          </a:extLst>
        </p:spPr>
      </p:pic>
      <p:pic>
        <p:nvPicPr>
          <p:cNvPr id="18" name="図 1" descr="image009">
            <a:extLst>
              <a:ext uri="{FF2B5EF4-FFF2-40B4-BE49-F238E27FC236}">
                <a16:creationId xmlns:a16="http://schemas.microsoft.com/office/drawing/2014/main" id="{C1402A02-F045-4ABA-B6E7-206E4437A5E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953447" y="3014716"/>
            <a:ext cx="825630" cy="243384"/>
          </a:xfrm>
          <a:prstGeom prst="rect">
            <a:avLst/>
          </a:prstGeom>
          <a:noFill/>
          <a:ln w="28575">
            <a:solidFill>
              <a:srgbClr val="FF7C80"/>
            </a:solidFill>
            <a:miter lim="800000"/>
            <a:headEnd/>
            <a:tailEnd/>
          </a:ln>
          <a:extLst>
            <a:ext uri="{909E8E84-426E-40DD-AFC4-6F175D3DCCD1}">
              <a14:hiddenFill xmlns:a14="http://schemas.microsoft.com/office/drawing/2010/main">
                <a:solidFill>
                  <a:srgbClr val="FFFFFF"/>
                </a:solidFill>
              </a14:hiddenFill>
            </a:ext>
          </a:extLst>
        </p:spPr>
      </p:pic>
      <p:pic>
        <p:nvPicPr>
          <p:cNvPr id="19" name="図 1" descr="image009">
            <a:extLst>
              <a:ext uri="{FF2B5EF4-FFF2-40B4-BE49-F238E27FC236}">
                <a16:creationId xmlns:a16="http://schemas.microsoft.com/office/drawing/2014/main" id="{3F73DE68-E740-42FD-A82C-E131D0AE101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471322" y="3258100"/>
            <a:ext cx="825630" cy="243384"/>
          </a:xfrm>
          <a:prstGeom prst="rect">
            <a:avLst/>
          </a:prstGeom>
          <a:noFill/>
          <a:ln w="28575">
            <a:solidFill>
              <a:srgbClr val="FF7C80"/>
            </a:solidFill>
            <a:miter lim="800000"/>
            <a:headEnd/>
            <a:tailEnd/>
          </a:ln>
          <a:extLst>
            <a:ext uri="{909E8E84-426E-40DD-AFC4-6F175D3DCCD1}">
              <a14:hiddenFill xmlns:a14="http://schemas.microsoft.com/office/drawing/2010/main">
                <a:solidFill>
                  <a:srgbClr val="FFFFFF"/>
                </a:solidFill>
              </a14:hiddenFill>
            </a:ext>
          </a:extLst>
        </p:spPr>
      </p:pic>
      <p:sp>
        <p:nvSpPr>
          <p:cNvPr id="15" name="字幕 2">
            <a:extLst>
              <a:ext uri="{FF2B5EF4-FFF2-40B4-BE49-F238E27FC236}">
                <a16:creationId xmlns:a16="http://schemas.microsoft.com/office/drawing/2014/main" id="{7E12D282-1DD9-4669-9779-C440770DFE03}"/>
              </a:ext>
            </a:extLst>
          </p:cNvPr>
          <p:cNvSpPr txBox="1">
            <a:spLocks/>
          </p:cNvSpPr>
          <p:nvPr/>
        </p:nvSpPr>
        <p:spPr>
          <a:xfrm>
            <a:off x="5056909" y="6470072"/>
            <a:ext cx="7135091" cy="38792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anose="020B0604020202020204" pitchFamily="34" charset="0"/>
              <a:buNone/>
              <a:defRPr kumimoji="1" sz="1600" kern="1200">
                <a:solidFill>
                  <a:schemeClr val="bg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12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11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105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1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lvl="0"/>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＜ベネッセ調査より＞</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40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代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0-2</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才　</a:t>
            </a:r>
            <a:r>
              <a:rPr lang="en-US" altLang="ja-JP" sz="1400" dirty="0">
                <a:solidFill>
                  <a:schemeClr val="tx1"/>
                </a:solidFill>
                <a:latin typeface="Meiryo UI"/>
                <a:ea typeface="Meiryo UI"/>
              </a:rPr>
              <a:t>2021</a:t>
            </a:r>
            <a:r>
              <a:rPr lang="ja-JP" altLang="en-US" sz="1400" dirty="0">
                <a:solidFill>
                  <a:schemeClr val="tx1"/>
                </a:solidFill>
                <a:latin typeface="Meiryo UI"/>
                <a:ea typeface="Meiryo UI"/>
              </a:rPr>
              <a:t>年</a:t>
            </a:r>
            <a:r>
              <a:rPr lang="en-US" altLang="ja-JP" sz="1400" dirty="0">
                <a:solidFill>
                  <a:schemeClr val="tx1"/>
                </a:solidFill>
                <a:latin typeface="Meiryo UI"/>
                <a:ea typeface="Meiryo UI"/>
              </a:rPr>
              <a:t>11</a:t>
            </a:r>
            <a:r>
              <a:rPr lang="ja-JP" altLang="en-US" sz="1400" dirty="0">
                <a:solidFill>
                  <a:schemeClr val="tx1"/>
                </a:solidFill>
                <a:latin typeface="Meiryo UI"/>
                <a:ea typeface="Meiryo UI"/>
              </a:rPr>
              <a:t>月</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2,000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名</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lvl="0"/>
            <a:endParaRPr kumimoji="1" lang="ja-JP" altLang="en-US" sz="1400" b="0" i="0" u="none" strike="noStrike" kern="1200" cap="none" spc="0" normalizeH="0" baseline="0" noProof="0" dirty="0">
              <a:ln>
                <a:noFill/>
              </a:ln>
              <a:solidFill>
                <a:schemeClr val="tx1"/>
              </a:solidFill>
              <a:effectLst/>
              <a:uLnTx/>
              <a:uFillTx/>
              <a:latin typeface="Meiryo UI"/>
              <a:ea typeface="Meiryo UI"/>
              <a:cs typeface="+mn-cs"/>
            </a:endParaRPr>
          </a:p>
        </p:txBody>
      </p:sp>
      <p:pic>
        <p:nvPicPr>
          <p:cNvPr id="20" name="図 19" descr="グラフィカル ユーザー インターフェイス が含まれている画像&#10;&#10;自動的に生成された説明">
            <a:extLst>
              <a:ext uri="{FF2B5EF4-FFF2-40B4-BE49-F238E27FC236}">
                <a16:creationId xmlns:a16="http://schemas.microsoft.com/office/drawing/2014/main" id="{AB4620D5-CD5A-4AD4-9615-A6A282E32A7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659329" y="1913520"/>
            <a:ext cx="1138669" cy="8540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38359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6EFDF281-56F4-4F1F-AB27-963001DB9997}"/>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D9759A49-DE1A-49B0-B08D-79D9C9BF5AAF}"/>
              </a:ext>
            </a:extLst>
          </p:cNvPr>
          <p:cNvSpPr/>
          <p:nvPr/>
        </p:nvSpPr>
        <p:spPr>
          <a:xfrm>
            <a:off x="1967345" y="656788"/>
            <a:ext cx="9968821" cy="1200329"/>
          </a:xfrm>
          <a:prstGeom prst="rect">
            <a:avLst/>
          </a:prstGeom>
        </p:spPr>
        <p:txBody>
          <a:bodyPr wrap="square">
            <a:spAutoFit/>
          </a:bodyPr>
          <a:lstStyle/>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デジタルでの接点は</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WEB</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・アプリともにたまひよが首位</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広告をきっかけに購入をしたことあるママ　</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3</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4</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割</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態度変容率の高い「たまひよの</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WEB</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・アプリ」が効率的です。</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pic>
        <p:nvPicPr>
          <p:cNvPr id="7" name="図 6">
            <a:extLst>
              <a:ext uri="{FF2B5EF4-FFF2-40B4-BE49-F238E27FC236}">
                <a16:creationId xmlns:a16="http://schemas.microsoft.com/office/drawing/2014/main" id="{5E3C5B90-4C55-4FF8-81B2-A446072618D0}"/>
              </a:ext>
            </a:extLst>
          </p:cNvPr>
          <p:cNvPicPr>
            <a:picLocks noChangeAspect="1"/>
          </p:cNvPicPr>
          <p:nvPr/>
        </p:nvPicPr>
        <p:blipFill>
          <a:blip r:embed="rId2"/>
          <a:stretch>
            <a:fillRect/>
          </a:stretch>
        </p:blipFill>
        <p:spPr>
          <a:xfrm>
            <a:off x="492701" y="672386"/>
            <a:ext cx="1308389" cy="1110148"/>
          </a:xfrm>
          <a:prstGeom prst="rect">
            <a:avLst/>
          </a:prstGeom>
        </p:spPr>
      </p:pic>
      <p:graphicFrame>
        <p:nvGraphicFramePr>
          <p:cNvPr id="11" name="Diagramm44">
            <a:extLst>
              <a:ext uri="{FF2B5EF4-FFF2-40B4-BE49-F238E27FC236}">
                <a16:creationId xmlns:a16="http://schemas.microsoft.com/office/drawing/2014/main" id="{00000000-0008-0000-0400-00002E000000}"/>
              </a:ext>
            </a:extLst>
          </p:cNvPr>
          <p:cNvGraphicFramePr>
            <a:graphicFrameLocks/>
          </p:cNvGraphicFramePr>
          <p:nvPr/>
        </p:nvGraphicFramePr>
        <p:xfrm>
          <a:off x="359351" y="1947560"/>
          <a:ext cx="5736649" cy="44828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m84">
            <a:extLst>
              <a:ext uri="{FF2B5EF4-FFF2-40B4-BE49-F238E27FC236}">
                <a16:creationId xmlns:a16="http://schemas.microsoft.com/office/drawing/2014/main" id="{00000000-0008-0000-0400-000056000000}"/>
              </a:ext>
            </a:extLst>
          </p:cNvPr>
          <p:cNvGraphicFramePr>
            <a:graphicFrameLocks/>
          </p:cNvGraphicFramePr>
          <p:nvPr/>
        </p:nvGraphicFramePr>
        <p:xfrm>
          <a:off x="6202016" y="2008085"/>
          <a:ext cx="5989983" cy="4461987"/>
        </p:xfrm>
        <a:graphic>
          <a:graphicData uri="http://schemas.openxmlformats.org/drawingml/2006/chart">
            <c:chart xmlns:c="http://schemas.openxmlformats.org/drawingml/2006/chart" xmlns:r="http://schemas.openxmlformats.org/officeDocument/2006/relationships" r:id="rId4"/>
          </a:graphicData>
        </a:graphic>
      </p:graphicFrame>
      <p:sp>
        <p:nvSpPr>
          <p:cNvPr id="13" name="正方形/長方形 12">
            <a:extLst>
              <a:ext uri="{FF2B5EF4-FFF2-40B4-BE49-F238E27FC236}">
                <a16:creationId xmlns:a16="http://schemas.microsoft.com/office/drawing/2014/main" id="{83A01999-6100-43F7-8E14-CF9ACC3570F5}"/>
              </a:ext>
            </a:extLst>
          </p:cNvPr>
          <p:cNvSpPr/>
          <p:nvPr/>
        </p:nvSpPr>
        <p:spPr>
          <a:xfrm>
            <a:off x="359350" y="4003482"/>
            <a:ext cx="11654850" cy="297585"/>
          </a:xfrm>
          <a:prstGeom prst="rect">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sz="135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D0EAF0E3-E45A-48E3-BBAD-BA2563E579D7}"/>
              </a:ext>
            </a:extLst>
          </p:cNvPr>
          <p:cNvSpPr/>
          <p:nvPr/>
        </p:nvSpPr>
        <p:spPr>
          <a:xfrm>
            <a:off x="376283" y="5925416"/>
            <a:ext cx="11654850" cy="297585"/>
          </a:xfrm>
          <a:prstGeom prst="rect">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sz="135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E0277781-D3CB-4905-9667-6A8B9BE84BEF}"/>
              </a:ext>
            </a:extLst>
          </p:cNvPr>
          <p:cNvSpPr/>
          <p:nvPr/>
        </p:nvSpPr>
        <p:spPr>
          <a:xfrm>
            <a:off x="0" y="0"/>
            <a:ext cx="12192000" cy="523220"/>
          </a:xfrm>
          <a:prstGeom prst="rect">
            <a:avLst/>
          </a:prstGeom>
          <a:solidFill>
            <a:schemeClr val="accent2"/>
          </a:solidFill>
        </p:spPr>
        <p:txBody>
          <a:bodyPr wrap="square">
            <a:spAutoFit/>
          </a:bodyPr>
          <a:lstStyle/>
          <a:p>
            <a:pPr algn="just"/>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【30</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代子育て層のタッチポイントを知る</a:t>
            </a: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　デジタルメディアは「態度変容率」で選ぶ</a:t>
            </a:r>
            <a:endPar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6" name="字幕 2">
            <a:extLst>
              <a:ext uri="{FF2B5EF4-FFF2-40B4-BE49-F238E27FC236}">
                <a16:creationId xmlns:a16="http://schemas.microsoft.com/office/drawing/2014/main" id="{1BCED9C1-7FD9-4358-9442-E3264DCB8C6B}"/>
              </a:ext>
            </a:extLst>
          </p:cNvPr>
          <p:cNvSpPr txBox="1">
            <a:spLocks/>
          </p:cNvSpPr>
          <p:nvPr/>
        </p:nvSpPr>
        <p:spPr>
          <a:xfrm>
            <a:off x="5056909" y="6470072"/>
            <a:ext cx="7135091" cy="38792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anose="020B0604020202020204" pitchFamily="34" charset="0"/>
              <a:buNone/>
              <a:defRPr kumimoji="1" sz="1600" kern="1200">
                <a:solidFill>
                  <a:schemeClr val="bg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12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11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105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1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lvl="0"/>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＜ベネッセ調査より＞</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40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代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0-2</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才　</a:t>
            </a:r>
            <a:r>
              <a:rPr lang="en-US" altLang="ja-JP" sz="1400" dirty="0">
                <a:solidFill>
                  <a:schemeClr val="tx1"/>
                </a:solidFill>
                <a:latin typeface="Meiryo UI"/>
                <a:ea typeface="Meiryo UI"/>
              </a:rPr>
              <a:t>2021</a:t>
            </a:r>
            <a:r>
              <a:rPr lang="ja-JP" altLang="en-US" sz="1400" dirty="0">
                <a:solidFill>
                  <a:schemeClr val="tx1"/>
                </a:solidFill>
                <a:latin typeface="Meiryo UI"/>
                <a:ea typeface="Meiryo UI"/>
              </a:rPr>
              <a:t>年</a:t>
            </a:r>
            <a:r>
              <a:rPr lang="en-US" altLang="ja-JP" sz="1400" dirty="0">
                <a:solidFill>
                  <a:schemeClr val="tx1"/>
                </a:solidFill>
                <a:latin typeface="Meiryo UI"/>
                <a:ea typeface="Meiryo UI"/>
              </a:rPr>
              <a:t>11</a:t>
            </a:r>
            <a:r>
              <a:rPr lang="ja-JP" altLang="en-US" sz="1400" dirty="0">
                <a:solidFill>
                  <a:schemeClr val="tx1"/>
                </a:solidFill>
                <a:latin typeface="Meiryo UI"/>
                <a:ea typeface="Meiryo UI"/>
              </a:rPr>
              <a:t>月</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2,000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名</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lvl="0"/>
            <a:endParaRPr kumimoji="1" lang="ja-JP" altLang="en-US" sz="1400" b="0" i="0" u="none" strike="noStrike" kern="1200" cap="none" spc="0" normalizeH="0" baseline="0" noProof="0" dirty="0">
              <a:ln>
                <a:noFill/>
              </a:ln>
              <a:solidFill>
                <a:schemeClr val="tx1"/>
              </a:solidFill>
              <a:effectLst/>
              <a:uLnTx/>
              <a:uFillTx/>
              <a:latin typeface="Meiryo UI"/>
              <a:ea typeface="Meiryo UI"/>
              <a:cs typeface="+mn-cs"/>
            </a:endParaRPr>
          </a:p>
        </p:txBody>
      </p:sp>
    </p:spTree>
    <p:extLst>
      <p:ext uri="{BB962C8B-B14F-4D97-AF65-F5344CB8AC3E}">
        <p14:creationId xmlns:p14="http://schemas.microsoft.com/office/powerpoint/2010/main" val="415072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m65">
            <a:extLst>
              <a:ext uri="{FF2B5EF4-FFF2-40B4-BE49-F238E27FC236}">
                <a16:creationId xmlns:a16="http://schemas.microsoft.com/office/drawing/2014/main" id="{00000000-0008-0000-0400-000043000000}"/>
              </a:ext>
            </a:extLst>
          </p:cNvPr>
          <p:cNvGraphicFramePr>
            <a:graphicFrameLocks/>
          </p:cNvGraphicFramePr>
          <p:nvPr>
            <p:extLst>
              <p:ext uri="{D42A27DB-BD31-4B8C-83A1-F6EECF244321}">
                <p14:modId xmlns:p14="http://schemas.microsoft.com/office/powerpoint/2010/main" val="680583722"/>
              </p:ext>
            </p:extLst>
          </p:nvPr>
        </p:nvGraphicFramePr>
        <p:xfrm>
          <a:off x="360178" y="1961467"/>
          <a:ext cx="5500295" cy="4419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Diagramm74">
            <a:extLst>
              <a:ext uri="{FF2B5EF4-FFF2-40B4-BE49-F238E27FC236}">
                <a16:creationId xmlns:a16="http://schemas.microsoft.com/office/drawing/2014/main" id="{00000000-0008-0000-0400-00004C000000}"/>
              </a:ext>
            </a:extLst>
          </p:cNvPr>
          <p:cNvGraphicFramePr>
            <a:graphicFrameLocks/>
          </p:cNvGraphicFramePr>
          <p:nvPr>
            <p:extLst>
              <p:ext uri="{D42A27DB-BD31-4B8C-83A1-F6EECF244321}">
                <p14:modId xmlns:p14="http://schemas.microsoft.com/office/powerpoint/2010/main" val="3516218675"/>
              </p:ext>
            </p:extLst>
          </p:nvPr>
        </p:nvGraphicFramePr>
        <p:xfrm>
          <a:off x="6331992" y="1961467"/>
          <a:ext cx="5500295"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正方形/長方形 8">
            <a:extLst>
              <a:ext uri="{FF2B5EF4-FFF2-40B4-BE49-F238E27FC236}">
                <a16:creationId xmlns:a16="http://schemas.microsoft.com/office/drawing/2014/main" id="{6EFDF281-56F4-4F1F-AB27-963001DB9997}"/>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5E3C5B90-4C55-4FF8-81B2-A446072618D0}"/>
              </a:ext>
            </a:extLst>
          </p:cNvPr>
          <p:cNvPicPr>
            <a:picLocks noChangeAspect="1"/>
          </p:cNvPicPr>
          <p:nvPr/>
        </p:nvPicPr>
        <p:blipFill>
          <a:blip r:embed="rId4"/>
          <a:stretch>
            <a:fillRect/>
          </a:stretch>
        </p:blipFill>
        <p:spPr>
          <a:xfrm>
            <a:off x="492701" y="672386"/>
            <a:ext cx="1308389" cy="1110148"/>
          </a:xfrm>
          <a:prstGeom prst="rect">
            <a:avLst/>
          </a:prstGeom>
        </p:spPr>
      </p:pic>
      <p:sp>
        <p:nvSpPr>
          <p:cNvPr id="8" name="字幕 2">
            <a:extLst>
              <a:ext uri="{FF2B5EF4-FFF2-40B4-BE49-F238E27FC236}">
                <a16:creationId xmlns:a16="http://schemas.microsoft.com/office/drawing/2014/main" id="{1DB170C8-A82C-4E75-BDC1-DA79AFD9EC46}"/>
              </a:ext>
            </a:extLst>
          </p:cNvPr>
          <p:cNvSpPr txBox="1">
            <a:spLocks/>
          </p:cNvSpPr>
          <p:nvPr/>
        </p:nvSpPr>
        <p:spPr>
          <a:xfrm>
            <a:off x="5056909" y="6470072"/>
            <a:ext cx="7135091" cy="38792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anose="020B0604020202020204" pitchFamily="34" charset="0"/>
              <a:buNone/>
              <a:defRPr kumimoji="1" sz="1600" kern="1200">
                <a:solidFill>
                  <a:schemeClr val="bg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12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11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105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1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lvl="0"/>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＜ベネッセ調査より＞</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40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代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0-2</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才　</a:t>
            </a:r>
            <a:r>
              <a:rPr lang="en-US" altLang="ja-JP" sz="1400" dirty="0">
                <a:solidFill>
                  <a:schemeClr val="tx1"/>
                </a:solidFill>
                <a:latin typeface="Meiryo UI"/>
                <a:ea typeface="Meiryo UI"/>
              </a:rPr>
              <a:t>2021</a:t>
            </a:r>
            <a:r>
              <a:rPr lang="ja-JP" altLang="en-US" sz="1400" dirty="0">
                <a:solidFill>
                  <a:schemeClr val="tx1"/>
                </a:solidFill>
                <a:latin typeface="Meiryo UI"/>
                <a:ea typeface="Meiryo UI"/>
              </a:rPr>
              <a:t>年</a:t>
            </a:r>
            <a:r>
              <a:rPr lang="en-US" altLang="ja-JP" sz="1400" dirty="0">
                <a:solidFill>
                  <a:schemeClr val="tx1"/>
                </a:solidFill>
                <a:latin typeface="Meiryo UI"/>
                <a:ea typeface="Meiryo UI"/>
              </a:rPr>
              <a:t>11</a:t>
            </a:r>
            <a:r>
              <a:rPr lang="ja-JP" altLang="en-US" sz="1400" dirty="0">
                <a:solidFill>
                  <a:schemeClr val="tx1"/>
                </a:solidFill>
                <a:latin typeface="Meiryo UI"/>
                <a:ea typeface="Meiryo UI"/>
              </a:rPr>
              <a:t>月</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2,000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名</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lvl="0"/>
            <a:endParaRPr kumimoji="1" lang="ja-JP" altLang="en-US" sz="1400" b="0" i="0" u="none" strike="noStrike" kern="1200" cap="none" spc="0" normalizeH="0" baseline="0" noProof="0" dirty="0">
              <a:ln>
                <a:noFill/>
              </a:ln>
              <a:solidFill>
                <a:schemeClr val="tx1"/>
              </a:solidFill>
              <a:effectLst/>
              <a:uLnTx/>
              <a:uFillTx/>
              <a:latin typeface="Meiryo UI"/>
              <a:ea typeface="Meiryo UI"/>
              <a:cs typeface="+mn-cs"/>
            </a:endParaRPr>
          </a:p>
        </p:txBody>
      </p:sp>
      <p:sp>
        <p:nvSpPr>
          <p:cNvPr id="2" name="正方形/長方形 1">
            <a:extLst>
              <a:ext uri="{FF2B5EF4-FFF2-40B4-BE49-F238E27FC236}">
                <a16:creationId xmlns:a16="http://schemas.microsoft.com/office/drawing/2014/main" id="{AE268638-5CB3-4F35-A248-59D3EA52DD6D}"/>
              </a:ext>
            </a:extLst>
          </p:cNvPr>
          <p:cNvSpPr/>
          <p:nvPr/>
        </p:nvSpPr>
        <p:spPr>
          <a:xfrm>
            <a:off x="6206840" y="3153854"/>
            <a:ext cx="5237523" cy="52322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692355A0-7B46-4B76-8569-0B742B55F717}"/>
              </a:ext>
            </a:extLst>
          </p:cNvPr>
          <p:cNvSpPr/>
          <p:nvPr/>
        </p:nvSpPr>
        <p:spPr>
          <a:xfrm>
            <a:off x="332003" y="3153855"/>
            <a:ext cx="5237523" cy="52322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C18F572C-C0D1-41A3-BFF0-FCEF42648A86}"/>
              </a:ext>
            </a:extLst>
          </p:cNvPr>
          <p:cNvSpPr/>
          <p:nvPr/>
        </p:nvSpPr>
        <p:spPr>
          <a:xfrm>
            <a:off x="1967345" y="656788"/>
            <a:ext cx="9968821" cy="830997"/>
          </a:xfrm>
          <a:prstGeom prst="rect">
            <a:avLst/>
          </a:prstGeom>
        </p:spPr>
        <p:txBody>
          <a:bodyPr wrap="square">
            <a:spAutoFit/>
          </a:bodyPr>
          <a:lstStyle/>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たまひよのデジタル記事を閲読後、ママの約</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6</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割が何らかの行動をします。</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態度変容率の高い「たまひよの</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WEB</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・アプリ」が効率的です。</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1" name="正方形/長方形 10">
            <a:extLst>
              <a:ext uri="{FF2B5EF4-FFF2-40B4-BE49-F238E27FC236}">
                <a16:creationId xmlns:a16="http://schemas.microsoft.com/office/drawing/2014/main" id="{240711A8-53A3-4D8B-A5F3-2EB7E77BB218}"/>
              </a:ext>
            </a:extLst>
          </p:cNvPr>
          <p:cNvSpPr/>
          <p:nvPr/>
        </p:nvSpPr>
        <p:spPr>
          <a:xfrm>
            <a:off x="0" y="0"/>
            <a:ext cx="12192000" cy="523220"/>
          </a:xfrm>
          <a:prstGeom prst="rect">
            <a:avLst/>
          </a:prstGeom>
          <a:solidFill>
            <a:schemeClr val="accent2"/>
          </a:solidFill>
        </p:spPr>
        <p:txBody>
          <a:bodyPr wrap="square">
            <a:spAutoFit/>
          </a:bodyPr>
          <a:lstStyle/>
          <a:p>
            <a:pPr algn="just">
              <a:spcAft>
                <a:spcPts val="0"/>
              </a:spcAft>
            </a:pP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【30</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代子育て層のタッチポイントを知る</a:t>
            </a: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デジタルメディアは「態度変容率」で選ぶ</a:t>
            </a:r>
            <a:endPar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1587224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A3B660C4-5831-4A47-98C2-F446EA2BE9D3}"/>
              </a:ext>
            </a:extLst>
          </p:cNvPr>
          <p:cNvPicPr>
            <a:picLocks noChangeAspect="1"/>
          </p:cNvPicPr>
          <p:nvPr/>
        </p:nvPicPr>
        <p:blipFill>
          <a:blip r:embed="rId2"/>
          <a:stretch>
            <a:fillRect/>
          </a:stretch>
        </p:blipFill>
        <p:spPr>
          <a:xfrm>
            <a:off x="617392" y="1528037"/>
            <a:ext cx="1308389" cy="1110148"/>
          </a:xfrm>
          <a:prstGeom prst="rect">
            <a:avLst/>
          </a:prstGeom>
        </p:spPr>
      </p:pic>
      <p:sp>
        <p:nvSpPr>
          <p:cNvPr id="18" name="正方形/長方形 17">
            <a:extLst>
              <a:ext uri="{FF2B5EF4-FFF2-40B4-BE49-F238E27FC236}">
                <a16:creationId xmlns:a16="http://schemas.microsoft.com/office/drawing/2014/main" id="{395FC68A-4D57-4192-B2F2-2E5077AC0F27}"/>
              </a:ext>
            </a:extLst>
          </p:cNvPr>
          <p:cNvSpPr/>
          <p:nvPr/>
        </p:nvSpPr>
        <p:spPr>
          <a:xfrm>
            <a:off x="2244435" y="1675754"/>
            <a:ext cx="9788713" cy="1200329"/>
          </a:xfrm>
          <a:prstGeom prst="rect">
            <a:avLst/>
          </a:prstGeom>
        </p:spPr>
        <p:txBody>
          <a:bodyPr wrap="square">
            <a:spAutoFit/>
          </a:bodyPr>
          <a:lstStyle/>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インスタグラム施策・インスタライブ・</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YouTube</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ライブなどの</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企画や事例もあります！</a:t>
            </a:r>
            <a:r>
              <a:rPr lang="ja-JP" altLang="en-US" sz="2400" b="1" dirty="0">
                <a:solidFill>
                  <a:schemeClr val="accent6"/>
                </a:solidFill>
                <a:latin typeface="Meiryo UI" panose="020B0604030504040204" pitchFamily="50" charset="-128"/>
                <a:ea typeface="Meiryo UI" panose="020B0604030504040204" pitchFamily="50" charset="-128"/>
              </a:rPr>
              <a:t>お気軽にお声かけください</a:t>
            </a:r>
            <a:endParaRPr lang="ja-JP" altLang="en-US" sz="2400" dirty="0"/>
          </a:p>
          <a:p>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pic>
        <p:nvPicPr>
          <p:cNvPr id="19" name="図 18">
            <a:extLst>
              <a:ext uri="{FF2B5EF4-FFF2-40B4-BE49-F238E27FC236}">
                <a16:creationId xmlns:a16="http://schemas.microsoft.com/office/drawing/2014/main" id="{B756A829-37AC-4211-BE46-6C03C16EBB68}"/>
              </a:ext>
            </a:extLst>
          </p:cNvPr>
          <p:cNvPicPr>
            <a:picLocks noChangeAspect="1"/>
          </p:cNvPicPr>
          <p:nvPr/>
        </p:nvPicPr>
        <p:blipFill>
          <a:blip r:embed="rId3"/>
          <a:stretch>
            <a:fillRect/>
          </a:stretch>
        </p:blipFill>
        <p:spPr>
          <a:xfrm>
            <a:off x="62755" y="2989620"/>
            <a:ext cx="3904563" cy="2928422"/>
          </a:xfrm>
          <a:prstGeom prst="rect">
            <a:avLst/>
          </a:prstGeom>
        </p:spPr>
      </p:pic>
      <p:pic>
        <p:nvPicPr>
          <p:cNvPr id="20" name="図 19">
            <a:extLst>
              <a:ext uri="{FF2B5EF4-FFF2-40B4-BE49-F238E27FC236}">
                <a16:creationId xmlns:a16="http://schemas.microsoft.com/office/drawing/2014/main" id="{C54E960E-6000-414A-8F54-3596E353E5C6}"/>
              </a:ext>
            </a:extLst>
          </p:cNvPr>
          <p:cNvPicPr>
            <a:picLocks noChangeAspect="1"/>
          </p:cNvPicPr>
          <p:nvPr/>
        </p:nvPicPr>
        <p:blipFill>
          <a:blip r:embed="rId4"/>
          <a:stretch>
            <a:fillRect/>
          </a:stretch>
        </p:blipFill>
        <p:spPr>
          <a:xfrm>
            <a:off x="4126651" y="3003461"/>
            <a:ext cx="3904563" cy="2928422"/>
          </a:xfrm>
          <a:prstGeom prst="rect">
            <a:avLst/>
          </a:prstGeom>
        </p:spPr>
      </p:pic>
      <p:pic>
        <p:nvPicPr>
          <p:cNvPr id="21" name="図 20">
            <a:extLst>
              <a:ext uri="{FF2B5EF4-FFF2-40B4-BE49-F238E27FC236}">
                <a16:creationId xmlns:a16="http://schemas.microsoft.com/office/drawing/2014/main" id="{1D9095F9-C543-4F12-8207-4C012105E683}"/>
              </a:ext>
            </a:extLst>
          </p:cNvPr>
          <p:cNvPicPr>
            <a:picLocks noChangeAspect="1"/>
          </p:cNvPicPr>
          <p:nvPr/>
        </p:nvPicPr>
        <p:blipFill>
          <a:blip r:embed="rId5"/>
          <a:stretch>
            <a:fillRect/>
          </a:stretch>
        </p:blipFill>
        <p:spPr>
          <a:xfrm>
            <a:off x="8191340" y="3003461"/>
            <a:ext cx="3904563" cy="2928422"/>
          </a:xfrm>
          <a:prstGeom prst="rect">
            <a:avLst/>
          </a:prstGeom>
        </p:spPr>
      </p:pic>
      <p:sp>
        <p:nvSpPr>
          <p:cNvPr id="4" name="正方形/長方形 3">
            <a:extLst>
              <a:ext uri="{FF2B5EF4-FFF2-40B4-BE49-F238E27FC236}">
                <a16:creationId xmlns:a16="http://schemas.microsoft.com/office/drawing/2014/main" id="{24865324-B6E9-4189-92BC-9BC736219913}"/>
              </a:ext>
            </a:extLst>
          </p:cNvPr>
          <p:cNvSpPr/>
          <p:nvPr/>
        </p:nvSpPr>
        <p:spPr>
          <a:xfrm>
            <a:off x="389822" y="264485"/>
            <a:ext cx="11802178" cy="1107996"/>
          </a:xfrm>
          <a:prstGeom prst="rect">
            <a:avLst/>
          </a:prstGeom>
        </p:spPr>
        <p:txBody>
          <a:bodyPr wrap="square">
            <a:spAutoFit/>
          </a:bodyPr>
          <a:lstStyle/>
          <a:p>
            <a:pPr>
              <a:spcAft>
                <a:spcPts val="0"/>
              </a:spcAft>
            </a:pPr>
            <a:r>
              <a:rPr lang="ja-JP" altLang="en-US" sz="6600" b="1" dirty="0">
                <a:latin typeface="Meiryo UI" panose="020B0604030504040204" pitchFamily="50" charset="-128"/>
                <a:ea typeface="Meiryo UI" panose="020B0604030504040204" pitchFamily="50" charset="-128"/>
                <a:cs typeface="ＭＳ Ｐゴシック" panose="020B0600070205080204" pitchFamily="50" charset="-128"/>
              </a:rPr>
              <a:t>こんなデジタル企画もあります！</a:t>
            </a:r>
            <a:endParaRPr lang="en-US" altLang="ja-JP" sz="6600" b="1" dirty="0">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5" name="正方形/長方形 4">
            <a:extLst>
              <a:ext uri="{FF2B5EF4-FFF2-40B4-BE49-F238E27FC236}">
                <a16:creationId xmlns:a16="http://schemas.microsoft.com/office/drawing/2014/main" id="{AF5A1187-8DD5-4E4C-8FD9-C917A3A943B3}"/>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135420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3192</TotalTime>
  <Words>962</Words>
  <Application>Microsoft Office PowerPoint</Application>
  <PresentationFormat>ワイド画面</PresentationFormat>
  <Paragraphs>98</Paragraphs>
  <Slides>13</Slides>
  <Notes>0</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13</vt:i4>
      </vt:variant>
    </vt:vector>
  </HeadingPairs>
  <TitlesOfParts>
    <vt:vector size="20" baseType="lpstr">
      <vt:lpstr>Meiryo UI</vt:lpstr>
      <vt:lpstr>游ゴシック</vt:lpstr>
      <vt:lpstr>游ゴシック Light</vt:lpstr>
      <vt:lpstr>Arial</vt:lpstr>
      <vt:lpstr>Wingdings</vt:lpstr>
      <vt:lpstr>Office テーマ</vt:lpstr>
      <vt:lpstr>think-cell Slide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リード獲得　ダウンロード資料③　2022年1月配信　0124版</dc:title>
  <dc:creator>樽見 祥行</dc:creator>
  <cp:lastModifiedBy>森若 直也</cp:lastModifiedBy>
  <cp:revision>202</cp:revision>
  <dcterms:created xsi:type="dcterms:W3CDTF">2021-11-18T02:29:34Z</dcterms:created>
  <dcterms:modified xsi:type="dcterms:W3CDTF">2022-01-25T00:52:27Z</dcterms:modified>
</cp:coreProperties>
</file>